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68" r:id="rId2"/>
    <p:sldId id="259" r:id="rId3"/>
    <p:sldId id="274" r:id="rId4"/>
    <p:sldId id="272" r:id="rId5"/>
    <p:sldId id="289" r:id="rId6"/>
    <p:sldId id="294" r:id="rId7"/>
    <p:sldId id="273" r:id="rId8"/>
    <p:sldId id="275" r:id="rId9"/>
    <p:sldId id="292" r:id="rId10"/>
    <p:sldId id="288" r:id="rId11"/>
    <p:sldId id="277" r:id="rId12"/>
    <p:sldId id="281" r:id="rId13"/>
    <p:sldId id="287" r:id="rId14"/>
    <p:sldId id="285" r:id="rId15"/>
    <p:sldId id="283" r:id="rId16"/>
    <p:sldId id="284" r:id="rId17"/>
    <p:sldId id="295" r:id="rId18"/>
    <p:sldId id="286" r:id="rId19"/>
    <p:sldId id="293" r:id="rId20"/>
    <p:sldId id="290" r:id="rId21"/>
    <p:sldId id="291" r:id="rId2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20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5E32"/>
    <a:srgbClr val="E64626"/>
    <a:srgbClr val="424242"/>
    <a:srgbClr val="014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6" autoAdjust="0"/>
    <p:restoredTop sz="99428" autoAdjust="0"/>
  </p:normalViewPr>
  <p:slideViewPr>
    <p:cSldViewPr snapToGrid="0" snapToObjects="1">
      <p:cViewPr>
        <p:scale>
          <a:sx n="100" d="100"/>
          <a:sy n="100" d="100"/>
        </p:scale>
        <p:origin x="2040" y="432"/>
      </p:cViewPr>
      <p:guideLst>
        <p:guide orient="horz" pos="21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5" d="100"/>
        <a:sy n="18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213ECB-B965-3C41-A6D0-CC9860097B1F}" type="doc">
      <dgm:prSet loTypeId="urn:microsoft.com/office/officeart/2005/8/layout/lProcess2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8448CA4-9FCD-2140-945E-AECBA5AAC74E}">
      <dgm:prSet phldrT="[Text]"/>
      <dgm:spPr/>
      <dgm:t>
        <a:bodyPr/>
        <a:lstStyle/>
        <a:p>
          <a:r>
            <a:rPr lang="en-US" dirty="0" smtClean="0"/>
            <a:t>No wild-dog/dingo</a:t>
          </a:r>
          <a:endParaRPr lang="en-US" dirty="0"/>
        </a:p>
      </dgm:t>
    </dgm:pt>
    <dgm:pt modelId="{24E3B7D1-0223-CD48-A921-D15748221A51}" type="parTrans" cxnId="{D84F7004-4B7C-1641-AF48-11E9845E2E1C}">
      <dgm:prSet/>
      <dgm:spPr/>
      <dgm:t>
        <a:bodyPr/>
        <a:lstStyle/>
        <a:p>
          <a:endParaRPr lang="en-US"/>
        </a:p>
      </dgm:t>
    </dgm:pt>
    <dgm:pt modelId="{23EBCE19-F43B-8D46-B565-3E7CBD142D76}" type="sibTrans" cxnId="{D84F7004-4B7C-1641-AF48-11E9845E2E1C}">
      <dgm:prSet/>
      <dgm:spPr/>
      <dgm:t>
        <a:bodyPr/>
        <a:lstStyle/>
        <a:p>
          <a:endParaRPr lang="en-US"/>
        </a:p>
      </dgm:t>
    </dgm:pt>
    <dgm:pt modelId="{2B166737-8642-A54B-8436-690DE8E1D137}">
      <dgm:prSet phldrT="[Text]"/>
      <dgm:spPr/>
      <dgm:t>
        <a:bodyPr/>
        <a:lstStyle/>
        <a:p>
          <a:r>
            <a:rPr lang="en-US" dirty="0" smtClean="0"/>
            <a:t>Affect transmission probabilities</a:t>
          </a:r>
          <a:endParaRPr lang="en-US" dirty="0"/>
        </a:p>
      </dgm:t>
    </dgm:pt>
    <dgm:pt modelId="{9F82DB71-0822-6F43-B9DB-C8AABB21A56F}" type="parTrans" cxnId="{3E5AF73E-42BA-0F4B-B404-CE235E0C3AAD}">
      <dgm:prSet/>
      <dgm:spPr/>
      <dgm:t>
        <a:bodyPr/>
        <a:lstStyle/>
        <a:p>
          <a:endParaRPr lang="en-US"/>
        </a:p>
      </dgm:t>
    </dgm:pt>
    <dgm:pt modelId="{278BE6DC-677A-324A-9167-E6602864CC43}" type="sibTrans" cxnId="{3E5AF73E-42BA-0F4B-B404-CE235E0C3AAD}">
      <dgm:prSet/>
      <dgm:spPr/>
      <dgm:t>
        <a:bodyPr/>
        <a:lstStyle/>
        <a:p>
          <a:endParaRPr lang="en-US"/>
        </a:p>
      </dgm:t>
    </dgm:pt>
    <dgm:pt modelId="{83251BD3-C63F-0544-BB19-1003D2A19337}">
      <dgm:prSet phldrT="[Text]"/>
      <dgm:spPr/>
      <dgm:t>
        <a:bodyPr/>
        <a:lstStyle/>
        <a:p>
          <a:r>
            <a:rPr lang="en-US" dirty="0" smtClean="0"/>
            <a:t>BUT: not enough information and high-risk pathway focus</a:t>
          </a:r>
          <a:endParaRPr lang="en-US" dirty="0"/>
        </a:p>
      </dgm:t>
    </dgm:pt>
    <dgm:pt modelId="{823177C9-CF42-A84B-ADAF-E266EB235EAA}" type="parTrans" cxnId="{33B96D6F-F219-1940-9701-1959F8C3E704}">
      <dgm:prSet/>
      <dgm:spPr/>
      <dgm:t>
        <a:bodyPr/>
        <a:lstStyle/>
        <a:p>
          <a:endParaRPr lang="en-US"/>
        </a:p>
      </dgm:t>
    </dgm:pt>
    <dgm:pt modelId="{CA625233-555D-0642-AF4B-1E04D0D438CD}" type="sibTrans" cxnId="{33B96D6F-F219-1940-9701-1959F8C3E704}">
      <dgm:prSet/>
      <dgm:spPr/>
      <dgm:t>
        <a:bodyPr/>
        <a:lstStyle/>
        <a:p>
          <a:endParaRPr lang="en-US"/>
        </a:p>
      </dgm:t>
    </dgm:pt>
    <dgm:pt modelId="{E3B9C2AA-BF2A-1844-9BC0-75C17A94F5F0}">
      <dgm:prSet phldrT="[Text]"/>
      <dgm:spPr/>
      <dgm:t>
        <a:bodyPr/>
        <a:lstStyle/>
        <a:p>
          <a:r>
            <a:rPr lang="en-US" dirty="0" smtClean="0"/>
            <a:t>GPS Analysis</a:t>
          </a:r>
          <a:endParaRPr lang="en-US" dirty="0"/>
        </a:p>
      </dgm:t>
    </dgm:pt>
    <dgm:pt modelId="{807889EC-65C6-E942-B4AF-0014A70B1FF8}" type="parTrans" cxnId="{CCEE2533-43D0-8C49-9006-604A6EDB6DD1}">
      <dgm:prSet/>
      <dgm:spPr/>
      <dgm:t>
        <a:bodyPr/>
        <a:lstStyle/>
        <a:p>
          <a:endParaRPr lang="en-US"/>
        </a:p>
      </dgm:t>
    </dgm:pt>
    <dgm:pt modelId="{DF158A9F-3636-6A46-873D-B677BF18BA4D}" type="sibTrans" cxnId="{CCEE2533-43D0-8C49-9006-604A6EDB6DD1}">
      <dgm:prSet/>
      <dgm:spPr/>
      <dgm:t>
        <a:bodyPr/>
        <a:lstStyle/>
        <a:p>
          <a:endParaRPr lang="en-US"/>
        </a:p>
      </dgm:t>
    </dgm:pt>
    <dgm:pt modelId="{ADEA8815-DAAA-DE40-9A32-F0B13B0FF257}">
      <dgm:prSet phldrT="[Text]"/>
      <dgm:spPr/>
      <dgm:t>
        <a:bodyPr/>
        <a:lstStyle/>
        <a:p>
          <a:r>
            <a:rPr lang="en-US" dirty="0" smtClean="0"/>
            <a:t>Affect contact probabilities</a:t>
          </a:r>
          <a:endParaRPr lang="en-US" dirty="0"/>
        </a:p>
      </dgm:t>
    </dgm:pt>
    <dgm:pt modelId="{F71EF1C9-C67F-3845-B107-24F253E427F2}" type="parTrans" cxnId="{A44AA20D-1300-534A-A2E9-6986A051FF5B}">
      <dgm:prSet/>
      <dgm:spPr/>
      <dgm:t>
        <a:bodyPr/>
        <a:lstStyle/>
        <a:p>
          <a:endParaRPr lang="en-US"/>
        </a:p>
      </dgm:t>
    </dgm:pt>
    <dgm:pt modelId="{FB6296A6-636E-5245-B110-6120AA9D1725}" type="sibTrans" cxnId="{A44AA20D-1300-534A-A2E9-6986A051FF5B}">
      <dgm:prSet/>
      <dgm:spPr/>
      <dgm:t>
        <a:bodyPr/>
        <a:lstStyle/>
        <a:p>
          <a:endParaRPr lang="en-US"/>
        </a:p>
      </dgm:t>
    </dgm:pt>
    <dgm:pt modelId="{D902CE0F-3103-3040-A677-AFB57F56D20D}">
      <dgm:prSet phldrT="[Text]"/>
      <dgm:spPr/>
      <dgm:t>
        <a:bodyPr/>
        <a:lstStyle/>
        <a:p>
          <a:r>
            <a:rPr lang="en-US" dirty="0" smtClean="0"/>
            <a:t>BUT: no other information </a:t>
          </a:r>
          <a:endParaRPr lang="en-US" dirty="0"/>
        </a:p>
      </dgm:t>
    </dgm:pt>
    <dgm:pt modelId="{50F014A8-EDCC-614B-A185-6EAF5F3BC67B}" type="parTrans" cxnId="{2C5506AB-3208-D740-93CC-7AEA114DEE45}">
      <dgm:prSet/>
      <dgm:spPr/>
      <dgm:t>
        <a:bodyPr/>
        <a:lstStyle/>
        <a:p>
          <a:endParaRPr lang="en-US"/>
        </a:p>
      </dgm:t>
    </dgm:pt>
    <dgm:pt modelId="{8D76DC7C-5BC5-B546-B4E3-4F324B13F1F5}" type="sibTrans" cxnId="{2C5506AB-3208-D740-93CC-7AEA114DEE45}">
      <dgm:prSet/>
      <dgm:spPr/>
      <dgm:t>
        <a:bodyPr/>
        <a:lstStyle/>
        <a:p>
          <a:endParaRPr lang="en-US"/>
        </a:p>
      </dgm:t>
    </dgm:pt>
    <dgm:pt modelId="{E23B580D-408E-0344-9523-EF29131FF966}">
      <dgm:prSet phldrT="[Text]"/>
      <dgm:spPr/>
      <dgm:t>
        <a:bodyPr/>
        <a:lstStyle/>
        <a:p>
          <a:r>
            <a:rPr lang="en-US" dirty="0" smtClean="0"/>
            <a:t>Uncertainty or variation</a:t>
          </a:r>
          <a:endParaRPr lang="en-US" dirty="0"/>
        </a:p>
      </dgm:t>
    </dgm:pt>
    <dgm:pt modelId="{43710758-E7CB-4243-A584-E222CB522E42}" type="parTrans" cxnId="{C68E111F-78AF-7246-BAC7-58C5B1B3902D}">
      <dgm:prSet/>
      <dgm:spPr/>
      <dgm:t>
        <a:bodyPr/>
        <a:lstStyle/>
        <a:p>
          <a:endParaRPr lang="en-US"/>
        </a:p>
      </dgm:t>
    </dgm:pt>
    <dgm:pt modelId="{71D0663E-6A17-1942-BFD9-C75B290D0F0A}" type="sibTrans" cxnId="{C68E111F-78AF-7246-BAC7-58C5B1B3902D}">
      <dgm:prSet/>
      <dgm:spPr/>
      <dgm:t>
        <a:bodyPr/>
        <a:lstStyle/>
        <a:p>
          <a:endParaRPr lang="en-US"/>
        </a:p>
      </dgm:t>
    </dgm:pt>
    <dgm:pt modelId="{3A1FBB61-4F26-D54C-8FF5-A149424EA24E}">
      <dgm:prSet phldrT="[Text]"/>
      <dgm:spPr/>
      <dgm:t>
        <a:bodyPr/>
        <a:lstStyle/>
        <a:p>
          <a:r>
            <a:rPr lang="en-US" dirty="0" smtClean="0"/>
            <a:t>Affects interpretation of sensitivity analysis</a:t>
          </a:r>
          <a:endParaRPr lang="en-US" dirty="0"/>
        </a:p>
      </dgm:t>
    </dgm:pt>
    <dgm:pt modelId="{E0687028-8C68-E348-87A6-A8329478E7D4}" type="parTrans" cxnId="{0551AF8D-D660-1E4F-A4A3-A4CAE7A0F230}">
      <dgm:prSet/>
      <dgm:spPr/>
      <dgm:t>
        <a:bodyPr/>
        <a:lstStyle/>
        <a:p>
          <a:endParaRPr lang="en-US"/>
        </a:p>
      </dgm:t>
    </dgm:pt>
    <dgm:pt modelId="{AD363F34-4C80-354F-9BFB-6F777DE42B70}" type="sibTrans" cxnId="{0551AF8D-D660-1E4F-A4A3-A4CAE7A0F230}">
      <dgm:prSet/>
      <dgm:spPr/>
      <dgm:t>
        <a:bodyPr/>
        <a:lstStyle/>
        <a:p>
          <a:endParaRPr lang="en-US"/>
        </a:p>
      </dgm:t>
    </dgm:pt>
    <dgm:pt modelId="{80BD5F4F-34A5-F44D-B8D5-255D9E4F554D}">
      <dgm:prSet phldrT="[Text]"/>
      <dgm:spPr/>
      <dgm:t>
        <a:bodyPr/>
        <a:lstStyle/>
        <a:p>
          <a:r>
            <a:rPr lang="en-US" dirty="0" smtClean="0"/>
            <a:t>BUT: not enough empirical information and </a:t>
          </a:r>
          <a:r>
            <a:rPr lang="en-US" dirty="0" err="1" smtClean="0"/>
            <a:t>Sobol</a:t>
          </a:r>
          <a:r>
            <a:rPr lang="en-US" dirty="0" smtClean="0"/>
            <a:t> method used</a:t>
          </a:r>
          <a:endParaRPr lang="en-US" dirty="0"/>
        </a:p>
      </dgm:t>
    </dgm:pt>
    <dgm:pt modelId="{0482A507-4CA5-7C47-874E-9095A226EF48}" type="parTrans" cxnId="{5D013C6B-BF4C-5641-BA4F-7292BDBBA492}">
      <dgm:prSet/>
      <dgm:spPr/>
      <dgm:t>
        <a:bodyPr/>
        <a:lstStyle/>
        <a:p>
          <a:endParaRPr lang="en-US"/>
        </a:p>
      </dgm:t>
    </dgm:pt>
    <dgm:pt modelId="{CD7A8E7E-5DFD-C247-BA2A-5A1DD7CFDA04}" type="sibTrans" cxnId="{5D013C6B-BF4C-5641-BA4F-7292BDBBA492}">
      <dgm:prSet/>
      <dgm:spPr/>
      <dgm:t>
        <a:bodyPr/>
        <a:lstStyle/>
        <a:p>
          <a:endParaRPr lang="en-US"/>
        </a:p>
      </dgm:t>
    </dgm:pt>
    <dgm:pt modelId="{63436326-5995-DB47-BB6D-850C9ABB9489}" type="pres">
      <dgm:prSet presAssocID="{EC213ECB-B965-3C41-A6D0-CC9860097B1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0FB092-42C7-674B-8C2E-A13D437344FE}" type="pres">
      <dgm:prSet presAssocID="{E23B580D-408E-0344-9523-EF29131FF966}" presName="compNode" presStyleCnt="0"/>
      <dgm:spPr/>
      <dgm:t>
        <a:bodyPr/>
        <a:lstStyle/>
        <a:p>
          <a:endParaRPr lang="en-US"/>
        </a:p>
      </dgm:t>
    </dgm:pt>
    <dgm:pt modelId="{1E8013B1-C538-D74B-8A1C-240F37E65ED7}" type="pres">
      <dgm:prSet presAssocID="{E23B580D-408E-0344-9523-EF29131FF966}" presName="aNode" presStyleLbl="bgShp" presStyleIdx="0" presStyleCnt="3"/>
      <dgm:spPr/>
      <dgm:t>
        <a:bodyPr/>
        <a:lstStyle/>
        <a:p>
          <a:endParaRPr lang="en-US"/>
        </a:p>
      </dgm:t>
    </dgm:pt>
    <dgm:pt modelId="{46CB146F-3C35-134A-81AF-5253BF9466D2}" type="pres">
      <dgm:prSet presAssocID="{E23B580D-408E-0344-9523-EF29131FF966}" presName="textNode" presStyleLbl="bgShp" presStyleIdx="0" presStyleCnt="3"/>
      <dgm:spPr/>
      <dgm:t>
        <a:bodyPr/>
        <a:lstStyle/>
        <a:p>
          <a:endParaRPr lang="en-US"/>
        </a:p>
      </dgm:t>
    </dgm:pt>
    <dgm:pt modelId="{CAECF9C3-ACDA-4146-BBF2-5EFD87FA7050}" type="pres">
      <dgm:prSet presAssocID="{E23B580D-408E-0344-9523-EF29131FF966}" presName="compChildNode" presStyleCnt="0"/>
      <dgm:spPr/>
      <dgm:t>
        <a:bodyPr/>
        <a:lstStyle/>
        <a:p>
          <a:endParaRPr lang="en-US"/>
        </a:p>
      </dgm:t>
    </dgm:pt>
    <dgm:pt modelId="{5390A0E1-8D0A-F547-AAB0-BB2FD41930DF}" type="pres">
      <dgm:prSet presAssocID="{E23B580D-408E-0344-9523-EF29131FF966}" presName="theInnerList" presStyleCnt="0"/>
      <dgm:spPr/>
      <dgm:t>
        <a:bodyPr/>
        <a:lstStyle/>
        <a:p>
          <a:endParaRPr lang="en-US"/>
        </a:p>
      </dgm:t>
    </dgm:pt>
    <dgm:pt modelId="{B4A245E8-91BF-EB4A-8625-1A25C64D2880}" type="pres">
      <dgm:prSet presAssocID="{3A1FBB61-4F26-D54C-8FF5-A149424EA24E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31C18-B78A-9941-8185-212E55B911E1}" type="pres">
      <dgm:prSet presAssocID="{3A1FBB61-4F26-D54C-8FF5-A149424EA24E}" presName="aSpace2" presStyleCnt="0"/>
      <dgm:spPr/>
      <dgm:t>
        <a:bodyPr/>
        <a:lstStyle/>
        <a:p>
          <a:endParaRPr lang="en-US"/>
        </a:p>
      </dgm:t>
    </dgm:pt>
    <dgm:pt modelId="{F23E8AD9-72CE-0548-876F-402F75D5FC5B}" type="pres">
      <dgm:prSet presAssocID="{80BD5F4F-34A5-F44D-B8D5-255D9E4F554D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CE01A-837B-3747-9F17-AB68B3ADA42F}" type="pres">
      <dgm:prSet presAssocID="{E23B580D-408E-0344-9523-EF29131FF966}" presName="aSpace" presStyleCnt="0"/>
      <dgm:spPr/>
    </dgm:pt>
    <dgm:pt modelId="{28C17099-D6B0-424D-BD99-9C56FE8D6B11}" type="pres">
      <dgm:prSet presAssocID="{08448CA4-9FCD-2140-945E-AECBA5AAC74E}" presName="compNode" presStyleCnt="0"/>
      <dgm:spPr/>
      <dgm:t>
        <a:bodyPr/>
        <a:lstStyle/>
        <a:p>
          <a:endParaRPr lang="en-US"/>
        </a:p>
      </dgm:t>
    </dgm:pt>
    <dgm:pt modelId="{6AC57D2E-6772-DA48-837C-4FF40A46A3BA}" type="pres">
      <dgm:prSet presAssocID="{08448CA4-9FCD-2140-945E-AECBA5AAC74E}" presName="aNode" presStyleLbl="bgShp" presStyleIdx="1" presStyleCnt="3"/>
      <dgm:spPr/>
      <dgm:t>
        <a:bodyPr/>
        <a:lstStyle/>
        <a:p>
          <a:endParaRPr lang="en-US"/>
        </a:p>
      </dgm:t>
    </dgm:pt>
    <dgm:pt modelId="{1BA453B4-329E-DD42-9E23-0C8C7DA6A2F6}" type="pres">
      <dgm:prSet presAssocID="{08448CA4-9FCD-2140-945E-AECBA5AAC74E}" presName="textNode" presStyleLbl="bgShp" presStyleIdx="1" presStyleCnt="3"/>
      <dgm:spPr/>
      <dgm:t>
        <a:bodyPr/>
        <a:lstStyle/>
        <a:p>
          <a:endParaRPr lang="en-US"/>
        </a:p>
      </dgm:t>
    </dgm:pt>
    <dgm:pt modelId="{988990C5-CE61-7049-A68B-AD94122D31EC}" type="pres">
      <dgm:prSet presAssocID="{08448CA4-9FCD-2140-945E-AECBA5AAC74E}" presName="compChildNode" presStyleCnt="0"/>
      <dgm:spPr/>
      <dgm:t>
        <a:bodyPr/>
        <a:lstStyle/>
        <a:p>
          <a:endParaRPr lang="en-US"/>
        </a:p>
      </dgm:t>
    </dgm:pt>
    <dgm:pt modelId="{074ED938-2F2F-FE49-9DB9-3658C198232F}" type="pres">
      <dgm:prSet presAssocID="{08448CA4-9FCD-2140-945E-AECBA5AAC74E}" presName="theInnerList" presStyleCnt="0"/>
      <dgm:spPr/>
      <dgm:t>
        <a:bodyPr/>
        <a:lstStyle/>
        <a:p>
          <a:endParaRPr lang="en-US"/>
        </a:p>
      </dgm:t>
    </dgm:pt>
    <dgm:pt modelId="{3B48AE28-0EE8-3946-88A0-DE4020E8053D}" type="pres">
      <dgm:prSet presAssocID="{2B166737-8642-A54B-8436-690DE8E1D137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915DAD-E371-CF46-B026-EB130030A4D1}" type="pres">
      <dgm:prSet presAssocID="{2B166737-8642-A54B-8436-690DE8E1D137}" presName="aSpace2" presStyleCnt="0"/>
      <dgm:spPr/>
      <dgm:t>
        <a:bodyPr/>
        <a:lstStyle/>
        <a:p>
          <a:endParaRPr lang="en-US"/>
        </a:p>
      </dgm:t>
    </dgm:pt>
    <dgm:pt modelId="{D74D1876-AA05-0D4B-9C8D-162AAEFD776E}" type="pres">
      <dgm:prSet presAssocID="{83251BD3-C63F-0544-BB19-1003D2A19337}" presName="childNode" presStyleLbl="node1" presStyleIdx="3" presStyleCnt="6" custLinFactNeighborX="0" custLinFactNeighborY="-58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31CD68-B783-E349-BD58-0AD5E178E505}" type="pres">
      <dgm:prSet presAssocID="{08448CA4-9FCD-2140-945E-AECBA5AAC74E}" presName="aSpace" presStyleCnt="0"/>
      <dgm:spPr/>
      <dgm:t>
        <a:bodyPr/>
        <a:lstStyle/>
        <a:p>
          <a:endParaRPr lang="en-US"/>
        </a:p>
      </dgm:t>
    </dgm:pt>
    <dgm:pt modelId="{53962893-08EB-6A4D-A625-06645CAD6010}" type="pres">
      <dgm:prSet presAssocID="{E3B9C2AA-BF2A-1844-9BC0-75C17A94F5F0}" presName="compNode" presStyleCnt="0"/>
      <dgm:spPr/>
      <dgm:t>
        <a:bodyPr/>
        <a:lstStyle/>
        <a:p>
          <a:endParaRPr lang="en-US"/>
        </a:p>
      </dgm:t>
    </dgm:pt>
    <dgm:pt modelId="{2D5509B2-C091-3640-90EF-E6F7241562C1}" type="pres">
      <dgm:prSet presAssocID="{E3B9C2AA-BF2A-1844-9BC0-75C17A94F5F0}" presName="aNode" presStyleLbl="bgShp" presStyleIdx="2" presStyleCnt="3"/>
      <dgm:spPr/>
      <dgm:t>
        <a:bodyPr/>
        <a:lstStyle/>
        <a:p>
          <a:endParaRPr lang="en-US"/>
        </a:p>
      </dgm:t>
    </dgm:pt>
    <dgm:pt modelId="{4F32A2EA-D8E6-4B47-A694-839555E59B4C}" type="pres">
      <dgm:prSet presAssocID="{E3B9C2AA-BF2A-1844-9BC0-75C17A94F5F0}" presName="textNode" presStyleLbl="bgShp" presStyleIdx="2" presStyleCnt="3"/>
      <dgm:spPr/>
      <dgm:t>
        <a:bodyPr/>
        <a:lstStyle/>
        <a:p>
          <a:endParaRPr lang="en-US"/>
        </a:p>
      </dgm:t>
    </dgm:pt>
    <dgm:pt modelId="{0953327A-C593-5940-A5D2-482EEC6DE07D}" type="pres">
      <dgm:prSet presAssocID="{E3B9C2AA-BF2A-1844-9BC0-75C17A94F5F0}" presName="compChildNode" presStyleCnt="0"/>
      <dgm:spPr/>
      <dgm:t>
        <a:bodyPr/>
        <a:lstStyle/>
        <a:p>
          <a:endParaRPr lang="en-US"/>
        </a:p>
      </dgm:t>
    </dgm:pt>
    <dgm:pt modelId="{55965360-A817-694D-BC75-FA48482C8C43}" type="pres">
      <dgm:prSet presAssocID="{E3B9C2AA-BF2A-1844-9BC0-75C17A94F5F0}" presName="theInnerList" presStyleCnt="0"/>
      <dgm:spPr/>
      <dgm:t>
        <a:bodyPr/>
        <a:lstStyle/>
        <a:p>
          <a:endParaRPr lang="en-US"/>
        </a:p>
      </dgm:t>
    </dgm:pt>
    <dgm:pt modelId="{59ABC7F6-C69E-0D47-AC99-AC7415BAC866}" type="pres">
      <dgm:prSet presAssocID="{ADEA8815-DAAA-DE40-9A32-F0B13B0FF257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9DBAD3-3AA6-8748-BA87-FFB73DA10784}" type="pres">
      <dgm:prSet presAssocID="{ADEA8815-DAAA-DE40-9A32-F0B13B0FF257}" presName="aSpace2" presStyleCnt="0"/>
      <dgm:spPr/>
      <dgm:t>
        <a:bodyPr/>
        <a:lstStyle/>
        <a:p>
          <a:endParaRPr lang="en-US"/>
        </a:p>
      </dgm:t>
    </dgm:pt>
    <dgm:pt modelId="{4242FE66-FD15-E248-B581-6E0B7197F166}" type="pres">
      <dgm:prSet presAssocID="{D902CE0F-3103-3040-A677-AFB57F56D20D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BCB904-2081-5D4E-A7B7-8028EAF1A3AC}" type="presOf" srcId="{E3B9C2AA-BF2A-1844-9BC0-75C17A94F5F0}" destId="{2D5509B2-C091-3640-90EF-E6F7241562C1}" srcOrd="0" destOrd="0" presId="urn:microsoft.com/office/officeart/2005/8/layout/lProcess2"/>
    <dgm:cxn modelId="{33B96D6F-F219-1940-9701-1959F8C3E704}" srcId="{08448CA4-9FCD-2140-945E-AECBA5AAC74E}" destId="{83251BD3-C63F-0544-BB19-1003D2A19337}" srcOrd="1" destOrd="0" parTransId="{823177C9-CF42-A84B-ADAF-E266EB235EAA}" sibTransId="{CA625233-555D-0642-AF4B-1E04D0D438CD}"/>
    <dgm:cxn modelId="{C111D7F8-751F-0E48-AB5D-9867E8C8D132}" type="presOf" srcId="{E3B9C2AA-BF2A-1844-9BC0-75C17A94F5F0}" destId="{4F32A2EA-D8E6-4B47-A694-839555E59B4C}" srcOrd="1" destOrd="0" presId="urn:microsoft.com/office/officeart/2005/8/layout/lProcess2"/>
    <dgm:cxn modelId="{15441AEB-95EC-8746-9C9A-5D5C4DC1869A}" type="presOf" srcId="{80BD5F4F-34A5-F44D-B8D5-255D9E4F554D}" destId="{F23E8AD9-72CE-0548-876F-402F75D5FC5B}" srcOrd="0" destOrd="0" presId="urn:microsoft.com/office/officeart/2005/8/layout/lProcess2"/>
    <dgm:cxn modelId="{67F43835-4788-6841-A715-0D2A3045B3BC}" type="presOf" srcId="{EC213ECB-B965-3C41-A6D0-CC9860097B1F}" destId="{63436326-5995-DB47-BB6D-850C9ABB9489}" srcOrd="0" destOrd="0" presId="urn:microsoft.com/office/officeart/2005/8/layout/lProcess2"/>
    <dgm:cxn modelId="{D65BCA08-1016-8E4A-BAC8-A81D831E9B87}" type="presOf" srcId="{83251BD3-C63F-0544-BB19-1003D2A19337}" destId="{D74D1876-AA05-0D4B-9C8D-162AAEFD776E}" srcOrd="0" destOrd="0" presId="urn:microsoft.com/office/officeart/2005/8/layout/lProcess2"/>
    <dgm:cxn modelId="{3257A7FE-3D5C-4547-9024-E1B01A38EB40}" type="presOf" srcId="{08448CA4-9FCD-2140-945E-AECBA5AAC74E}" destId="{6AC57D2E-6772-DA48-837C-4FF40A46A3BA}" srcOrd="0" destOrd="0" presId="urn:microsoft.com/office/officeart/2005/8/layout/lProcess2"/>
    <dgm:cxn modelId="{D1741E25-F482-D642-BC17-0AAE071889F3}" type="presOf" srcId="{E23B580D-408E-0344-9523-EF29131FF966}" destId="{1E8013B1-C538-D74B-8A1C-240F37E65ED7}" srcOrd="0" destOrd="0" presId="urn:microsoft.com/office/officeart/2005/8/layout/lProcess2"/>
    <dgm:cxn modelId="{D6705E3D-CE4A-B149-B6FD-E5D917409E25}" type="presOf" srcId="{2B166737-8642-A54B-8436-690DE8E1D137}" destId="{3B48AE28-0EE8-3946-88A0-DE4020E8053D}" srcOrd="0" destOrd="0" presId="urn:microsoft.com/office/officeart/2005/8/layout/lProcess2"/>
    <dgm:cxn modelId="{B2225F8C-AFFF-4547-8349-149BAF30567A}" type="presOf" srcId="{ADEA8815-DAAA-DE40-9A32-F0B13B0FF257}" destId="{59ABC7F6-C69E-0D47-AC99-AC7415BAC866}" srcOrd="0" destOrd="0" presId="urn:microsoft.com/office/officeart/2005/8/layout/lProcess2"/>
    <dgm:cxn modelId="{A44AA20D-1300-534A-A2E9-6986A051FF5B}" srcId="{E3B9C2AA-BF2A-1844-9BC0-75C17A94F5F0}" destId="{ADEA8815-DAAA-DE40-9A32-F0B13B0FF257}" srcOrd="0" destOrd="0" parTransId="{F71EF1C9-C67F-3845-B107-24F253E427F2}" sibTransId="{FB6296A6-636E-5245-B110-6120AA9D1725}"/>
    <dgm:cxn modelId="{C68E111F-78AF-7246-BAC7-58C5B1B3902D}" srcId="{EC213ECB-B965-3C41-A6D0-CC9860097B1F}" destId="{E23B580D-408E-0344-9523-EF29131FF966}" srcOrd="0" destOrd="0" parTransId="{43710758-E7CB-4243-A584-E222CB522E42}" sibTransId="{71D0663E-6A17-1942-BFD9-C75B290D0F0A}"/>
    <dgm:cxn modelId="{0551AF8D-D660-1E4F-A4A3-A4CAE7A0F230}" srcId="{E23B580D-408E-0344-9523-EF29131FF966}" destId="{3A1FBB61-4F26-D54C-8FF5-A149424EA24E}" srcOrd="0" destOrd="0" parTransId="{E0687028-8C68-E348-87A6-A8329478E7D4}" sibTransId="{AD363F34-4C80-354F-9BFB-6F777DE42B70}"/>
    <dgm:cxn modelId="{2C5506AB-3208-D740-93CC-7AEA114DEE45}" srcId="{E3B9C2AA-BF2A-1844-9BC0-75C17A94F5F0}" destId="{D902CE0F-3103-3040-A677-AFB57F56D20D}" srcOrd="1" destOrd="0" parTransId="{50F014A8-EDCC-614B-A185-6EAF5F3BC67B}" sibTransId="{8D76DC7C-5BC5-B546-B4E3-4F324B13F1F5}"/>
    <dgm:cxn modelId="{D84F7004-4B7C-1641-AF48-11E9845E2E1C}" srcId="{EC213ECB-B965-3C41-A6D0-CC9860097B1F}" destId="{08448CA4-9FCD-2140-945E-AECBA5AAC74E}" srcOrd="1" destOrd="0" parTransId="{24E3B7D1-0223-CD48-A921-D15748221A51}" sibTransId="{23EBCE19-F43B-8D46-B565-3E7CBD142D76}"/>
    <dgm:cxn modelId="{F922E437-5343-244B-AEC6-8CFEFCF90BFD}" type="presOf" srcId="{E23B580D-408E-0344-9523-EF29131FF966}" destId="{46CB146F-3C35-134A-81AF-5253BF9466D2}" srcOrd="1" destOrd="0" presId="urn:microsoft.com/office/officeart/2005/8/layout/lProcess2"/>
    <dgm:cxn modelId="{F7ABA1E6-AF8C-5E40-B4EC-A05667BA0B9F}" type="presOf" srcId="{D902CE0F-3103-3040-A677-AFB57F56D20D}" destId="{4242FE66-FD15-E248-B581-6E0B7197F166}" srcOrd="0" destOrd="0" presId="urn:microsoft.com/office/officeart/2005/8/layout/lProcess2"/>
    <dgm:cxn modelId="{CCEE2533-43D0-8C49-9006-604A6EDB6DD1}" srcId="{EC213ECB-B965-3C41-A6D0-CC9860097B1F}" destId="{E3B9C2AA-BF2A-1844-9BC0-75C17A94F5F0}" srcOrd="2" destOrd="0" parTransId="{807889EC-65C6-E942-B4AF-0014A70B1FF8}" sibTransId="{DF158A9F-3636-6A46-873D-B677BF18BA4D}"/>
    <dgm:cxn modelId="{5D013C6B-BF4C-5641-BA4F-7292BDBBA492}" srcId="{E23B580D-408E-0344-9523-EF29131FF966}" destId="{80BD5F4F-34A5-F44D-B8D5-255D9E4F554D}" srcOrd="1" destOrd="0" parTransId="{0482A507-4CA5-7C47-874E-9095A226EF48}" sibTransId="{CD7A8E7E-5DFD-C247-BA2A-5A1DD7CFDA04}"/>
    <dgm:cxn modelId="{3E5AF73E-42BA-0F4B-B404-CE235E0C3AAD}" srcId="{08448CA4-9FCD-2140-945E-AECBA5AAC74E}" destId="{2B166737-8642-A54B-8436-690DE8E1D137}" srcOrd="0" destOrd="0" parTransId="{9F82DB71-0822-6F43-B9DB-C8AABB21A56F}" sibTransId="{278BE6DC-677A-324A-9167-E6602864CC43}"/>
    <dgm:cxn modelId="{69175388-A9D7-0445-900E-49F1882C47A2}" type="presOf" srcId="{3A1FBB61-4F26-D54C-8FF5-A149424EA24E}" destId="{B4A245E8-91BF-EB4A-8625-1A25C64D2880}" srcOrd="0" destOrd="0" presId="urn:microsoft.com/office/officeart/2005/8/layout/lProcess2"/>
    <dgm:cxn modelId="{11F5FD23-9085-0A4C-A828-79E66EB9ACFC}" type="presOf" srcId="{08448CA4-9FCD-2140-945E-AECBA5AAC74E}" destId="{1BA453B4-329E-DD42-9E23-0C8C7DA6A2F6}" srcOrd="1" destOrd="0" presId="urn:microsoft.com/office/officeart/2005/8/layout/lProcess2"/>
    <dgm:cxn modelId="{639FB4DC-A6FF-214E-B6FC-592DAFA189D3}" type="presParOf" srcId="{63436326-5995-DB47-BB6D-850C9ABB9489}" destId="{C90FB092-42C7-674B-8C2E-A13D437344FE}" srcOrd="0" destOrd="0" presId="urn:microsoft.com/office/officeart/2005/8/layout/lProcess2"/>
    <dgm:cxn modelId="{1DBADF9D-15D3-E046-8EDE-D380C4576CDA}" type="presParOf" srcId="{C90FB092-42C7-674B-8C2E-A13D437344FE}" destId="{1E8013B1-C538-D74B-8A1C-240F37E65ED7}" srcOrd="0" destOrd="0" presId="urn:microsoft.com/office/officeart/2005/8/layout/lProcess2"/>
    <dgm:cxn modelId="{956A2697-DC0E-8A4B-997E-DC458C147EEC}" type="presParOf" srcId="{C90FB092-42C7-674B-8C2E-A13D437344FE}" destId="{46CB146F-3C35-134A-81AF-5253BF9466D2}" srcOrd="1" destOrd="0" presId="urn:microsoft.com/office/officeart/2005/8/layout/lProcess2"/>
    <dgm:cxn modelId="{43B16B54-E658-6C4E-994B-8DE90231CAE2}" type="presParOf" srcId="{C90FB092-42C7-674B-8C2E-A13D437344FE}" destId="{CAECF9C3-ACDA-4146-BBF2-5EFD87FA7050}" srcOrd="2" destOrd="0" presId="urn:microsoft.com/office/officeart/2005/8/layout/lProcess2"/>
    <dgm:cxn modelId="{D0F209C2-A57F-CF4E-82FF-28C55485CAE4}" type="presParOf" srcId="{CAECF9C3-ACDA-4146-BBF2-5EFD87FA7050}" destId="{5390A0E1-8D0A-F547-AAB0-BB2FD41930DF}" srcOrd="0" destOrd="0" presId="urn:microsoft.com/office/officeart/2005/8/layout/lProcess2"/>
    <dgm:cxn modelId="{F6F07D09-9FF5-A645-A090-FD77D8333F4B}" type="presParOf" srcId="{5390A0E1-8D0A-F547-AAB0-BB2FD41930DF}" destId="{B4A245E8-91BF-EB4A-8625-1A25C64D2880}" srcOrd="0" destOrd="0" presId="urn:microsoft.com/office/officeart/2005/8/layout/lProcess2"/>
    <dgm:cxn modelId="{089F82E7-3F2C-1C44-9E4E-F54ADC180DE1}" type="presParOf" srcId="{5390A0E1-8D0A-F547-AAB0-BB2FD41930DF}" destId="{9B931C18-B78A-9941-8185-212E55B911E1}" srcOrd="1" destOrd="0" presId="urn:microsoft.com/office/officeart/2005/8/layout/lProcess2"/>
    <dgm:cxn modelId="{A8DD33AB-54EB-104C-BD73-D21DB3187FB9}" type="presParOf" srcId="{5390A0E1-8D0A-F547-AAB0-BB2FD41930DF}" destId="{F23E8AD9-72CE-0548-876F-402F75D5FC5B}" srcOrd="2" destOrd="0" presId="urn:microsoft.com/office/officeart/2005/8/layout/lProcess2"/>
    <dgm:cxn modelId="{498FE0CE-A4DA-B248-B5AF-9546E5CA06F9}" type="presParOf" srcId="{63436326-5995-DB47-BB6D-850C9ABB9489}" destId="{0D3CE01A-837B-3747-9F17-AB68B3ADA42F}" srcOrd="1" destOrd="0" presId="urn:microsoft.com/office/officeart/2005/8/layout/lProcess2"/>
    <dgm:cxn modelId="{CE6809EF-4CA8-BA46-87B4-08B191D76ACA}" type="presParOf" srcId="{63436326-5995-DB47-BB6D-850C9ABB9489}" destId="{28C17099-D6B0-424D-BD99-9C56FE8D6B11}" srcOrd="2" destOrd="0" presId="urn:microsoft.com/office/officeart/2005/8/layout/lProcess2"/>
    <dgm:cxn modelId="{A0D59434-3743-744E-8FB9-01B5477FE248}" type="presParOf" srcId="{28C17099-D6B0-424D-BD99-9C56FE8D6B11}" destId="{6AC57D2E-6772-DA48-837C-4FF40A46A3BA}" srcOrd="0" destOrd="0" presId="urn:microsoft.com/office/officeart/2005/8/layout/lProcess2"/>
    <dgm:cxn modelId="{1E66D0F6-142B-C143-A060-FA6C656FD0A9}" type="presParOf" srcId="{28C17099-D6B0-424D-BD99-9C56FE8D6B11}" destId="{1BA453B4-329E-DD42-9E23-0C8C7DA6A2F6}" srcOrd="1" destOrd="0" presId="urn:microsoft.com/office/officeart/2005/8/layout/lProcess2"/>
    <dgm:cxn modelId="{BF78FDDE-B8CE-0E4E-97D1-85191BED5267}" type="presParOf" srcId="{28C17099-D6B0-424D-BD99-9C56FE8D6B11}" destId="{988990C5-CE61-7049-A68B-AD94122D31EC}" srcOrd="2" destOrd="0" presId="urn:microsoft.com/office/officeart/2005/8/layout/lProcess2"/>
    <dgm:cxn modelId="{3C5DDB52-988A-D841-B0C5-CB98BD51EDE9}" type="presParOf" srcId="{988990C5-CE61-7049-A68B-AD94122D31EC}" destId="{074ED938-2F2F-FE49-9DB9-3658C198232F}" srcOrd="0" destOrd="0" presId="urn:microsoft.com/office/officeart/2005/8/layout/lProcess2"/>
    <dgm:cxn modelId="{12F395E0-9DB1-CB4C-9DCF-A65DA5FA51C5}" type="presParOf" srcId="{074ED938-2F2F-FE49-9DB9-3658C198232F}" destId="{3B48AE28-0EE8-3946-88A0-DE4020E8053D}" srcOrd="0" destOrd="0" presId="urn:microsoft.com/office/officeart/2005/8/layout/lProcess2"/>
    <dgm:cxn modelId="{7AA1F602-B54D-6E4A-B7BD-288D95A7BC94}" type="presParOf" srcId="{074ED938-2F2F-FE49-9DB9-3658C198232F}" destId="{AD915DAD-E371-CF46-B026-EB130030A4D1}" srcOrd="1" destOrd="0" presId="urn:microsoft.com/office/officeart/2005/8/layout/lProcess2"/>
    <dgm:cxn modelId="{EDDD7B20-A7BE-0242-9E52-6E07139FB9E1}" type="presParOf" srcId="{074ED938-2F2F-FE49-9DB9-3658C198232F}" destId="{D74D1876-AA05-0D4B-9C8D-162AAEFD776E}" srcOrd="2" destOrd="0" presId="urn:microsoft.com/office/officeart/2005/8/layout/lProcess2"/>
    <dgm:cxn modelId="{3607515B-D487-CD44-A788-6A96B6AAB021}" type="presParOf" srcId="{63436326-5995-DB47-BB6D-850C9ABB9489}" destId="{1431CD68-B783-E349-BD58-0AD5E178E505}" srcOrd="3" destOrd="0" presId="urn:microsoft.com/office/officeart/2005/8/layout/lProcess2"/>
    <dgm:cxn modelId="{D5773BC5-B660-B945-A415-5668CA1DF979}" type="presParOf" srcId="{63436326-5995-DB47-BB6D-850C9ABB9489}" destId="{53962893-08EB-6A4D-A625-06645CAD6010}" srcOrd="4" destOrd="0" presId="urn:microsoft.com/office/officeart/2005/8/layout/lProcess2"/>
    <dgm:cxn modelId="{4B1AAC06-A365-9644-83F7-E9F3B7F13A9A}" type="presParOf" srcId="{53962893-08EB-6A4D-A625-06645CAD6010}" destId="{2D5509B2-C091-3640-90EF-E6F7241562C1}" srcOrd="0" destOrd="0" presId="urn:microsoft.com/office/officeart/2005/8/layout/lProcess2"/>
    <dgm:cxn modelId="{CC952D63-95CA-7B4C-8CB6-D14CA9B11BEE}" type="presParOf" srcId="{53962893-08EB-6A4D-A625-06645CAD6010}" destId="{4F32A2EA-D8E6-4B47-A694-839555E59B4C}" srcOrd="1" destOrd="0" presId="urn:microsoft.com/office/officeart/2005/8/layout/lProcess2"/>
    <dgm:cxn modelId="{D1FE0A26-8CCF-9B4B-B5F3-55010180B384}" type="presParOf" srcId="{53962893-08EB-6A4D-A625-06645CAD6010}" destId="{0953327A-C593-5940-A5D2-482EEC6DE07D}" srcOrd="2" destOrd="0" presId="urn:microsoft.com/office/officeart/2005/8/layout/lProcess2"/>
    <dgm:cxn modelId="{F53EEC52-4C00-3248-B497-33975A0A4EA8}" type="presParOf" srcId="{0953327A-C593-5940-A5D2-482EEC6DE07D}" destId="{55965360-A817-694D-BC75-FA48482C8C43}" srcOrd="0" destOrd="0" presId="urn:microsoft.com/office/officeart/2005/8/layout/lProcess2"/>
    <dgm:cxn modelId="{69F24CAF-4F91-E244-ACDA-CDBE4A5561FA}" type="presParOf" srcId="{55965360-A817-694D-BC75-FA48482C8C43}" destId="{59ABC7F6-C69E-0D47-AC99-AC7415BAC866}" srcOrd="0" destOrd="0" presId="urn:microsoft.com/office/officeart/2005/8/layout/lProcess2"/>
    <dgm:cxn modelId="{3F3F0296-B7FB-8942-865E-4E76A0F47B9C}" type="presParOf" srcId="{55965360-A817-694D-BC75-FA48482C8C43}" destId="{279DBAD3-3AA6-8748-BA87-FFB73DA10784}" srcOrd="1" destOrd="0" presId="urn:microsoft.com/office/officeart/2005/8/layout/lProcess2"/>
    <dgm:cxn modelId="{BCAEA6C1-3655-6B4C-9F13-3FC4851C8918}" type="presParOf" srcId="{55965360-A817-694D-BC75-FA48482C8C43}" destId="{4242FE66-FD15-E248-B581-6E0B7197F16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8013B1-C538-D74B-8A1C-240F37E65ED7}">
      <dsp:nvSpPr>
        <dsp:cNvPr id="0" name=""/>
        <dsp:cNvSpPr/>
      </dsp:nvSpPr>
      <dsp:spPr>
        <a:xfrm>
          <a:off x="1004" y="0"/>
          <a:ext cx="2611933" cy="53721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Uncertainty or variation</a:t>
          </a:r>
          <a:endParaRPr lang="en-US" sz="3900" kern="1200" dirty="0"/>
        </a:p>
      </dsp:txBody>
      <dsp:txXfrm>
        <a:off x="1004" y="0"/>
        <a:ext cx="2611933" cy="1611630"/>
      </dsp:txXfrm>
    </dsp:sp>
    <dsp:sp modelId="{B4A245E8-91BF-EB4A-8625-1A25C64D2880}">
      <dsp:nvSpPr>
        <dsp:cNvPr id="0" name=""/>
        <dsp:cNvSpPr/>
      </dsp:nvSpPr>
      <dsp:spPr>
        <a:xfrm>
          <a:off x="262197" y="1613203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Affects interpretation of sensitivity analysis</a:t>
          </a:r>
          <a:endParaRPr lang="en-US" sz="2300" kern="1200" dirty="0"/>
        </a:p>
      </dsp:txBody>
      <dsp:txXfrm>
        <a:off x="309638" y="1660644"/>
        <a:ext cx="1994664" cy="1524879"/>
      </dsp:txXfrm>
    </dsp:sp>
    <dsp:sp modelId="{F23E8AD9-72CE-0548-876F-402F75D5FC5B}">
      <dsp:nvSpPr>
        <dsp:cNvPr id="0" name=""/>
        <dsp:cNvSpPr/>
      </dsp:nvSpPr>
      <dsp:spPr>
        <a:xfrm>
          <a:off x="262197" y="3482159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BUT: not enough empirical information and </a:t>
          </a:r>
          <a:r>
            <a:rPr lang="en-US" sz="2300" kern="1200" dirty="0" err="1" smtClean="0"/>
            <a:t>Sobol</a:t>
          </a:r>
          <a:r>
            <a:rPr lang="en-US" sz="2300" kern="1200" dirty="0" smtClean="0"/>
            <a:t> method used</a:t>
          </a:r>
          <a:endParaRPr lang="en-US" sz="2300" kern="1200" dirty="0"/>
        </a:p>
      </dsp:txBody>
      <dsp:txXfrm>
        <a:off x="309638" y="3529600"/>
        <a:ext cx="1994664" cy="1524879"/>
      </dsp:txXfrm>
    </dsp:sp>
    <dsp:sp modelId="{6AC57D2E-6772-DA48-837C-4FF40A46A3BA}">
      <dsp:nvSpPr>
        <dsp:cNvPr id="0" name=""/>
        <dsp:cNvSpPr/>
      </dsp:nvSpPr>
      <dsp:spPr>
        <a:xfrm>
          <a:off x="2808833" y="0"/>
          <a:ext cx="2611933" cy="53721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No wild-dog/dingo</a:t>
          </a:r>
          <a:endParaRPr lang="en-US" sz="3900" kern="1200" dirty="0"/>
        </a:p>
      </dsp:txBody>
      <dsp:txXfrm>
        <a:off x="2808833" y="0"/>
        <a:ext cx="2611933" cy="1611630"/>
      </dsp:txXfrm>
    </dsp:sp>
    <dsp:sp modelId="{3B48AE28-0EE8-3946-88A0-DE4020E8053D}">
      <dsp:nvSpPr>
        <dsp:cNvPr id="0" name=""/>
        <dsp:cNvSpPr/>
      </dsp:nvSpPr>
      <dsp:spPr>
        <a:xfrm>
          <a:off x="3070026" y="1613203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Affect transmission probabilities</a:t>
          </a:r>
          <a:endParaRPr lang="en-US" sz="2300" kern="1200" dirty="0"/>
        </a:p>
      </dsp:txBody>
      <dsp:txXfrm>
        <a:off x="3117467" y="1660644"/>
        <a:ext cx="1994664" cy="1524879"/>
      </dsp:txXfrm>
    </dsp:sp>
    <dsp:sp modelId="{D74D1876-AA05-0D4B-9C8D-162AAEFD776E}">
      <dsp:nvSpPr>
        <dsp:cNvPr id="0" name=""/>
        <dsp:cNvSpPr/>
      </dsp:nvSpPr>
      <dsp:spPr>
        <a:xfrm>
          <a:off x="3070026" y="3467601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BUT: not enough information and high-risk pathway focus</a:t>
          </a:r>
          <a:endParaRPr lang="en-US" sz="2300" kern="1200" dirty="0"/>
        </a:p>
      </dsp:txBody>
      <dsp:txXfrm>
        <a:off x="3117467" y="3515042"/>
        <a:ext cx="1994664" cy="1524879"/>
      </dsp:txXfrm>
    </dsp:sp>
    <dsp:sp modelId="{2D5509B2-C091-3640-90EF-E6F7241562C1}">
      <dsp:nvSpPr>
        <dsp:cNvPr id="0" name=""/>
        <dsp:cNvSpPr/>
      </dsp:nvSpPr>
      <dsp:spPr>
        <a:xfrm>
          <a:off x="5616661" y="0"/>
          <a:ext cx="2611933" cy="53721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GPS Analysis</a:t>
          </a:r>
          <a:endParaRPr lang="en-US" sz="3900" kern="1200" dirty="0"/>
        </a:p>
      </dsp:txBody>
      <dsp:txXfrm>
        <a:off x="5616661" y="0"/>
        <a:ext cx="2611933" cy="1611630"/>
      </dsp:txXfrm>
    </dsp:sp>
    <dsp:sp modelId="{59ABC7F6-C69E-0D47-AC99-AC7415BAC866}">
      <dsp:nvSpPr>
        <dsp:cNvPr id="0" name=""/>
        <dsp:cNvSpPr/>
      </dsp:nvSpPr>
      <dsp:spPr>
        <a:xfrm>
          <a:off x="5877855" y="1613203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Affect contact probabilities</a:t>
          </a:r>
          <a:endParaRPr lang="en-US" sz="2300" kern="1200" dirty="0"/>
        </a:p>
      </dsp:txBody>
      <dsp:txXfrm>
        <a:off x="5925296" y="1660644"/>
        <a:ext cx="1994664" cy="1524879"/>
      </dsp:txXfrm>
    </dsp:sp>
    <dsp:sp modelId="{4242FE66-FD15-E248-B581-6E0B7197F166}">
      <dsp:nvSpPr>
        <dsp:cNvPr id="0" name=""/>
        <dsp:cNvSpPr/>
      </dsp:nvSpPr>
      <dsp:spPr>
        <a:xfrm>
          <a:off x="5877855" y="3482159"/>
          <a:ext cx="2089546" cy="1619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BUT: no other information </a:t>
          </a:r>
          <a:endParaRPr lang="en-US" sz="2300" kern="1200" dirty="0"/>
        </a:p>
      </dsp:txBody>
      <dsp:txXfrm>
        <a:off x="5925296" y="3529600"/>
        <a:ext cx="1994664" cy="152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C28A2-0EFF-6743-9111-87C26B983DF1}" type="datetimeFigureOut">
              <a:rPr lang="en-US" smtClean="0"/>
              <a:t>11/19/17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A324F-C7C5-4C4D-80A2-F83B9CAF3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83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A324F-C7C5-4C4D-80A2-F83B9CAF342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6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Relationship Id="rId3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Red option 1 (add own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587875" y="0"/>
            <a:ext cx="4556125" cy="6858000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07136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Whit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419100"/>
            <a:ext cx="4035425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USY_MB1_PMS_1_Colour_Standard_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1859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White option 5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7" descr="USY_MB1_PMS_1_Colour_Standard_Log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69908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90000"/>
              </a:lnSpc>
              <a:defRPr/>
            </a:lvl1pPr>
            <a:lvl2pPr marL="742950" indent="-285750">
              <a:lnSpc>
                <a:spcPct val="90000"/>
              </a:lnSpc>
              <a:buFont typeface="Lucida Grande"/>
              <a:buChar char="–"/>
              <a:defRPr/>
            </a:lvl2pPr>
            <a:lvl3pPr>
              <a:lnSpc>
                <a:spcPct val="90000"/>
              </a:lnSpc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78583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59925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9925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51865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5491163"/>
            <a:ext cx="4038600" cy="537602"/>
          </a:xfrm>
        </p:spPr>
        <p:txBody>
          <a:bodyPr lIns="0" tIns="72000" rIns="7200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Grande"/>
              <a:buNone/>
              <a:tabLst/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360488"/>
            <a:ext cx="4038600" cy="41303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9925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84226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1360488"/>
            <a:ext cx="4038600" cy="41306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9925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5491163"/>
            <a:ext cx="4038600" cy="537602"/>
          </a:xfrm>
        </p:spPr>
        <p:txBody>
          <a:bodyPr lIns="0" tIns="72000" rIns="7200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Grande"/>
              <a:buNone/>
              <a:tabLst/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25505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57200" y="1360488"/>
            <a:ext cx="4038600" cy="413067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Grande"/>
              <a:buNone/>
              <a:tabLst/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992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5491163"/>
            <a:ext cx="4038600" cy="537602"/>
          </a:xfrm>
        </p:spPr>
        <p:txBody>
          <a:bodyPr lIns="0" tIns="72000" rIns="7200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Lucida Grande"/>
              <a:buNone/>
              <a:tabLst/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15921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  <p:txBody>
          <a:bodyPr anchor="ctr" anchorCtr="1"/>
          <a:lstStyle>
            <a:lvl1pPr marL="0" indent="0" algn="ctr">
              <a:buNone/>
              <a:defRPr baseline="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688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4950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34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Red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1344" y="0"/>
            <a:ext cx="4581600" cy="68724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</p:pic>
      <p:pic>
        <p:nvPicPr>
          <p:cNvPr id="2" name="Picture 1" descr="269F7152-Edit.jp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44" y="-1"/>
            <a:ext cx="4581600" cy="6875925"/>
          </a:xfrm>
          <a:prstGeom prst="rect">
            <a:avLst/>
          </a:prstGeom>
        </p:spPr>
      </p:pic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86950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 descr="USY_MB1_PMS_1_Colour_Reversed_Log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1884" y="348302"/>
            <a:ext cx="8388586" cy="443577"/>
          </a:xfrm>
        </p:spPr>
        <p:txBody>
          <a:bodyPr anchor="t"/>
          <a:lstStyle>
            <a:lvl1pPr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82765" y="799353"/>
            <a:ext cx="8387705" cy="852488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54455" y="1800412"/>
            <a:ext cx="8226486" cy="4635496"/>
          </a:xfrm>
          <a:solidFill>
            <a:srgbClr val="D9D9D9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3799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T Template background file_Blue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443577"/>
          </a:xfrm>
        </p:spPr>
        <p:txBody>
          <a:bodyPr anchor="t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82766" y="2248650"/>
            <a:ext cx="3947992" cy="852488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9596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 Template background file_Yellow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443577"/>
          </a:xfrm>
        </p:spPr>
        <p:txBody>
          <a:bodyPr anchor="t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82766" y="2248650"/>
            <a:ext cx="3947992" cy="852488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7554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 Template background file_Charcoal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443577"/>
          </a:xfrm>
        </p:spPr>
        <p:txBody>
          <a:bodyPr anchor="t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82766" y="2248650"/>
            <a:ext cx="3947992" cy="852488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309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Red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5013" y="0"/>
            <a:ext cx="4598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01620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– Red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6600" y="-8711"/>
            <a:ext cx="4597400" cy="687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1369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– Red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269F8271-Edit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6600" y="0"/>
            <a:ext cx="4597399" cy="6898609"/>
          </a:xfrm>
          <a:prstGeom prst="rect">
            <a:avLst/>
          </a:prstGeom>
        </p:spPr>
      </p:pic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1369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Red option 5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 Template background file_Red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15104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White option 1 (add own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7" descr="USY_MB1_PMS_1_Colour_Standard_Log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587876" y="418354"/>
            <a:ext cx="4150358" cy="6017555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18380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Whit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419100"/>
            <a:ext cx="4035425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USY_MB1_PMS_1_Colour_Standard_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77600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– Whit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419100"/>
            <a:ext cx="4035425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USY_MB1_PMS_1_Colour_Standard_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5905500"/>
            <a:ext cx="153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381884" y="1797599"/>
            <a:ext cx="3948874" cy="1322972"/>
          </a:xfrm>
        </p:spPr>
        <p:txBody>
          <a:bodyPr anchor="t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6941" y="3360968"/>
            <a:ext cx="3963817" cy="852488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7152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74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Insert slide title here… </a:t>
            </a:r>
            <a:r>
              <a:rPr lang="en-US" dirty="0" smtClean="0"/>
              <a:t>28pt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8900"/>
            <a:ext cx="8229600" cy="4767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/>
              <a:t>Sub-heading Bold… 24pt</a:t>
            </a:r>
          </a:p>
          <a:p>
            <a:pPr lvl="0"/>
            <a:r>
              <a:rPr lang="en-US" dirty="0" smtClean="0"/>
              <a:t>Add body copy </a:t>
            </a:r>
          </a:p>
          <a:p>
            <a:r>
              <a:rPr lang="en-US" dirty="0" smtClean="0"/>
              <a:t>Add bullet point</a:t>
            </a:r>
          </a:p>
          <a:p>
            <a:r>
              <a:rPr lang="en-US" dirty="0" smtClean="0"/>
              <a:t>Add bullet point</a:t>
            </a:r>
          </a:p>
        </p:txBody>
      </p:sp>
      <p:sp>
        <p:nvSpPr>
          <p:cNvPr id="11" name="Date Placeholder 3"/>
          <p:cNvSpPr txBox="1">
            <a:spLocks/>
          </p:cNvSpPr>
          <p:nvPr/>
        </p:nvSpPr>
        <p:spPr>
          <a:xfrm>
            <a:off x="381000" y="63563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lang="en-US" sz="900" b="0" i="0" u="none" strike="noStrike" kern="1200" baseline="0" smtClean="0">
                <a:solidFill>
                  <a:schemeClr val="tx1"/>
                </a:solidFill>
                <a:latin typeface="Tw Cen MT"/>
                <a:ea typeface="+mn-ea"/>
                <a:cs typeface="Tw Cen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/>
              <a:t>The University of Sydney</a:t>
            </a: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6629400" y="63563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/>
                </a:solidFill>
                <a:latin typeface="Tw Cen MT"/>
                <a:ea typeface="+mn-ea"/>
                <a:cs typeface="Tw Cen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Page </a:t>
            </a:r>
            <a:fld id="{3B11C02F-2186-5E4E-90C0-5210A150EF90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4" r:id="rId3"/>
    <p:sldLayoutId id="2147483715" r:id="rId4"/>
    <p:sldLayoutId id="2147483716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11" r:id="rId20"/>
    <p:sldLayoutId id="2147483712" r:id="rId21"/>
    <p:sldLayoutId id="2147483713" r:id="rId22"/>
    <p:sldLayoutId id="2147483714" r:id="rId2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Tw Cen MT"/>
          <a:ea typeface="ＭＳ Ｐゴシック" charset="0"/>
          <a:cs typeface="Tw Cen MT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Tw Cen MT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Lucida Grande" charset="0"/>
        <a:buChar char="–"/>
        <a:defRPr sz="2400" kern="1200">
          <a:solidFill>
            <a:schemeClr val="tx1"/>
          </a:solidFill>
          <a:latin typeface="Tw Cen MT"/>
          <a:ea typeface="ＭＳ Ｐゴシック" charset="0"/>
          <a:cs typeface="Tw Cen MT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w Cen MT"/>
          <a:ea typeface="ＭＳ Ｐゴシック" charset="0"/>
          <a:cs typeface="Tw Cen MT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Tw Cen MT"/>
          <a:ea typeface="ＭＳ Ｐゴシック" charset="0"/>
          <a:cs typeface="Tw Cen MT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w Cen MT"/>
          <a:ea typeface="ＭＳ Ｐゴシック" charset="0"/>
          <a:cs typeface="Tw Cen MT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w Cen MT"/>
          <a:ea typeface="ＭＳ Ｐゴシック" charset="0"/>
          <a:cs typeface="Tw Cen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43.jpe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4" Type="http://schemas.openxmlformats.org/officeDocument/2006/relationships/image" Target="../media/image46.tiff"/><Relationship Id="rId5" Type="http://schemas.openxmlformats.org/officeDocument/2006/relationships/image" Target="../media/image47.jpeg"/><Relationship Id="rId6" Type="http://schemas.openxmlformats.org/officeDocument/2006/relationships/image" Target="../media/image48.tiff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4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5.xml"/><Relationship Id="rId2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4" Type="http://schemas.openxmlformats.org/officeDocument/2006/relationships/image" Target="../media/image55.tiff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jpeg"/><Relationship Id="rId3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492500"/>
            <a:ext cx="4570840" cy="3365500"/>
          </a:xfrm>
          <a:prstGeom prst="rect">
            <a:avLst/>
          </a:prstGeom>
          <a:solidFill>
            <a:srgbClr val="EE5E32"/>
          </a:solidFill>
          <a:ln>
            <a:noFill/>
          </a:ln>
          <a:effectLst>
            <a:outerShdw dist="2540000" dir="5400000" algn="ctr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94454" y="343703"/>
            <a:ext cx="3948874" cy="1563369"/>
          </a:xfrm>
        </p:spPr>
        <p:txBody>
          <a:bodyPr/>
          <a:lstStyle/>
          <a:p>
            <a:pPr algn="ctr"/>
            <a:r>
              <a:rPr lang="en-AU" smtClean="0"/>
              <a:t>Risk assessment of the introduction of canine-rabies into Cape York, Australia</a:t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r>
              <a:rPr lang="en-US" b="0" smtClean="0">
                <a:solidFill>
                  <a:schemeClr val="tx1"/>
                </a:solidFill>
                <a:latin typeface="Tw Cen MT" charset="0"/>
              </a:rPr>
              <a:t>A quantitative risk assessment</a:t>
            </a:r>
            <a:br>
              <a:rPr lang="en-US" b="0" smtClean="0">
                <a:solidFill>
                  <a:schemeClr val="tx1"/>
                </a:solidFill>
                <a:latin typeface="Tw Cen MT" charset="0"/>
              </a:rPr>
            </a:br>
            <a:endParaRPr lang="en-US" b="0" dirty="0">
              <a:solidFill>
                <a:schemeClr val="tx1"/>
              </a:solidFill>
              <a:latin typeface="Tw Cen MT" charset="0"/>
            </a:endParaRPr>
          </a:p>
        </p:txBody>
      </p:sp>
      <p:sp>
        <p:nvSpPr>
          <p:cNvPr id="16386" name="Text Placeholder 2"/>
          <p:cNvSpPr>
            <a:spLocks noGrp="1"/>
          </p:cNvSpPr>
          <p:nvPr>
            <p:ph type="body" sz="quarter" idx="4294967295"/>
          </p:nvPr>
        </p:nvSpPr>
        <p:spPr bwMode="auto">
          <a:xfrm>
            <a:off x="351998" y="3699296"/>
            <a:ext cx="3963817" cy="852488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en-US" sz="1800" b="1" smtClean="0">
                <a:latin typeface="Tw Cen MT" charset="0"/>
              </a:rPr>
              <a:t>Presenter:</a:t>
            </a:r>
            <a:endParaRPr lang="en-US" sz="1800" smtClean="0">
              <a:latin typeface="Tw Cen MT" charset="0"/>
            </a:endParaRPr>
          </a:p>
          <a:p>
            <a:pPr marL="0" indent="0">
              <a:buNone/>
            </a:pPr>
            <a:r>
              <a:rPr lang="en-US" sz="1800" smtClean="0">
                <a:latin typeface="Tw Cen MT" charset="0"/>
              </a:rPr>
              <a:t>Emily Hudson PhD candidate</a:t>
            </a:r>
          </a:p>
          <a:p>
            <a:pPr marL="0" indent="0">
              <a:buNone/>
            </a:pPr>
            <a:r>
              <a:rPr lang="en-US" sz="1800" smtClean="0">
                <a:latin typeface="Tw Cen MT" charset="0"/>
              </a:rPr>
              <a:t>Sydney School of Veterinary Science</a:t>
            </a:r>
          </a:p>
          <a:p>
            <a:pPr marL="0" indent="0">
              <a:buNone/>
            </a:pPr>
            <a:endParaRPr lang="en-US" sz="1800" smtClean="0">
              <a:latin typeface="Tw Cen MT" charset="0"/>
            </a:endParaRPr>
          </a:p>
          <a:p>
            <a:pPr marL="0" indent="0">
              <a:buNone/>
            </a:pPr>
            <a:r>
              <a:rPr lang="en-US" sz="1800" b="1" smtClean="0">
                <a:latin typeface="Tw Cen MT" charset="0"/>
              </a:rPr>
              <a:t>Supervisors: </a:t>
            </a:r>
          </a:p>
          <a:p>
            <a:pPr marL="0" indent="0">
              <a:buNone/>
            </a:pPr>
            <a:r>
              <a:rPr lang="en-US" sz="1800" smtClean="0">
                <a:latin typeface="Tw Cen MT" charset="0"/>
              </a:rPr>
              <a:t>Prof. Michael Ward, Dr. Victoria Brookes</a:t>
            </a:r>
            <a:endParaRPr lang="en-US" sz="1800" dirty="0">
              <a:latin typeface="Tw Cen MT" charset="0"/>
            </a:endParaRPr>
          </a:p>
        </p:txBody>
      </p:sp>
      <p:pic>
        <p:nvPicPr>
          <p:cNvPr id="4" name="Picture 3" descr="IMG_405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840" y="0"/>
            <a:ext cx="45731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250092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Parameter Information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684302"/>
              </p:ext>
            </p:extLst>
          </p:nvPr>
        </p:nvGraphicFramePr>
        <p:xfrm>
          <a:off x="101599" y="524608"/>
          <a:ext cx="8928101" cy="61682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097"/>
                <a:gridCol w="3441966"/>
                <a:gridCol w="1833119"/>
                <a:gridCol w="3204919"/>
              </a:tblGrid>
              <a:tr h="1692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Node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Parameter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Description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Source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</a:tr>
              <a:tr h="22295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boat carrying at least one dog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PERT (min, most likely,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1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Prevalence of rabies in Indonesia (0—1)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Uniform (min,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Kitala</a:t>
                      </a:r>
                      <a:r>
                        <a:rPr lang="en-GB" sz="1100" dirty="0">
                          <a:effectLst/>
                        </a:rPr>
                        <a:t> et al., 2000; </a:t>
                      </a:r>
                      <a:r>
                        <a:rPr lang="en-GB" sz="1100" dirty="0" err="1">
                          <a:effectLst/>
                        </a:rPr>
                        <a:t>Cleaveland</a:t>
                      </a:r>
                      <a:r>
                        <a:rPr lang="en-GB" sz="1100" dirty="0">
                          <a:effectLst/>
                        </a:rPr>
                        <a:t> et al., 2003; </a:t>
                      </a:r>
                      <a:r>
                        <a:rPr lang="en-GB" sz="1100" dirty="0" err="1">
                          <a:effectLst/>
                        </a:rPr>
                        <a:t>Kayali</a:t>
                      </a:r>
                      <a:r>
                        <a:rPr lang="en-GB" sz="1100" dirty="0">
                          <a:effectLst/>
                        </a:rPr>
                        <a:t> et al., 2003; Tenzin et al., 2010; Tenzin et al., 2011; </a:t>
                      </a:r>
                      <a:r>
                        <a:rPr lang="en-GB" sz="1100" dirty="0" err="1">
                          <a:effectLst/>
                        </a:rPr>
                        <a:t>Mustiana</a:t>
                      </a:r>
                      <a:r>
                        <a:rPr lang="en-GB" sz="1100" dirty="0">
                          <a:effectLst/>
                        </a:rPr>
                        <a:t>, 2013; Putra et al., 2013.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8544">
                <a:tc rowSpan="6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Incubation period (days)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Lognormal (mean, standard deviation)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Tojinbara</a:t>
                      </a:r>
                      <a:r>
                        <a:rPr lang="en-GB" sz="1100" dirty="0">
                          <a:effectLst/>
                        </a:rPr>
                        <a:t> et al., 2016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Clinical period (days)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Gamma (shape, rate)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Hampson et al., 2009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Duration of travel (days)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arrives in incubation period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Empirical (min, median,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Derived from expert-opinion parameters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arrives in clinical period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Derived from expert-opinion parameters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Probability dies during travel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Empirical (min, median,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Derived from expert-opinion parameters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rowSpan="5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Duration of stay (days)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Empirical (min, median,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Expert-opinion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85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apparently healthy dog disembarks &lt; 5 days stay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PERT (min, most likely,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85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Probability apparently healthy dogs disembarks ≥ 5 days stay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PERT (min, most likely,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Combined probability apparently healthy dog disembarks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Derived from expert-opinion parameters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a clinically affected dog disembarks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PERT (min, most likely,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Expert-opinion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9272">
                <a:tc row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a boat lands on </a:t>
                      </a:r>
                      <a:r>
                        <a:rPr lang="en-GB" sz="1100" dirty="0" err="1">
                          <a:effectLst/>
                        </a:rPr>
                        <a:t>Seisia</a:t>
                      </a:r>
                      <a:r>
                        <a:rPr lang="en-GB" sz="1100" dirty="0">
                          <a:effectLst/>
                        </a:rPr>
                        <a:t> beach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Point value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Total daily beach-minutes (minutes)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Field data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Daily probability that a resident dog is on </a:t>
                      </a:r>
                      <a:r>
                        <a:rPr lang="en-GB" sz="1100" dirty="0" err="1">
                          <a:effectLst/>
                        </a:rPr>
                        <a:t>Seisia</a:t>
                      </a:r>
                      <a:r>
                        <a:rPr lang="en-GB" sz="1100" dirty="0">
                          <a:effectLst/>
                        </a:rPr>
                        <a:t> beach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Field data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38544">
                <a:tc rowSpan="4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dog develops furious rabies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Uniform (min,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Vaign</a:t>
                      </a:r>
                      <a:r>
                        <a:rPr lang="en-GB" sz="1100" dirty="0">
                          <a:effectLst/>
                        </a:rPr>
                        <a:t> et al., 1965; </a:t>
                      </a:r>
                      <a:r>
                        <a:rPr lang="en-GB" sz="1100" dirty="0" err="1">
                          <a:effectLst/>
                        </a:rPr>
                        <a:t>Fekadu</a:t>
                      </a:r>
                      <a:r>
                        <a:rPr lang="en-GB" sz="1100" dirty="0">
                          <a:effectLst/>
                        </a:rPr>
                        <a:t> and Shaddock, 1984; </a:t>
                      </a:r>
                      <a:r>
                        <a:rPr lang="en-GB" sz="1100" dirty="0" err="1">
                          <a:effectLst/>
                        </a:rPr>
                        <a:t>Foggin</a:t>
                      </a:r>
                      <a:r>
                        <a:rPr lang="en-GB" sz="1100" dirty="0">
                          <a:effectLst/>
                        </a:rPr>
                        <a:t>, 1988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92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dog develops dumb rabies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Uniform (min,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n/a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</a:tr>
              <a:tr h="1692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of dog bite if dumb form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Uniform (min,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Field data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692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of dog bite if furious form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Uniform (min,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Hampson et al., 2009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Probability of rabies development after bite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Uniform (min, max)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Hampson et al., 2009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854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Number of boats that arrive the north-west Cape York Peninsula/year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Number of boats that arrive in the NPA (</a:t>
                      </a:r>
                      <a:r>
                        <a:rPr lang="en-GB" sz="1100" dirty="0" err="1">
                          <a:effectLst/>
                        </a:rPr>
                        <a:t>Seisia</a:t>
                      </a:r>
                      <a:r>
                        <a:rPr lang="en-GB" sz="1100" dirty="0">
                          <a:effectLst/>
                        </a:rPr>
                        <a:t>)/year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Derived from expert-opinion parameters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295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Number of dogs per boat 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Empirical (min, median, max)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Expert-opinion</a:t>
                      </a:r>
                      <a:endParaRPr lang="en-GB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6636" marR="4663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5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2212" y="56733"/>
            <a:ext cx="8229600" cy="1143000"/>
          </a:xfrm>
        </p:spPr>
        <p:txBody>
          <a:bodyPr/>
          <a:lstStyle/>
          <a:p>
            <a:r>
              <a:rPr lang="en-US" dirty="0" smtClean="0"/>
              <a:t>Expert Opinion Workshop</a:t>
            </a:r>
            <a:endParaRPr lang="en-US" dirty="0"/>
          </a:p>
        </p:txBody>
      </p:sp>
      <p:pic>
        <p:nvPicPr>
          <p:cNvPr id="6" name="Picture 5" descr="DSC0695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800" y="338681"/>
            <a:ext cx="4064000" cy="29506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801" y="1053114"/>
            <a:ext cx="412221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E00000"/>
                </a:solidFill>
                <a:latin typeface="Tw Cen MT"/>
                <a:cs typeface="Tw Cen MT"/>
              </a:rPr>
              <a:t>Modified Delphi Technique using 4-step procedure: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w Cen MT"/>
                <a:cs typeface="Tw Cen MT"/>
              </a:rPr>
              <a:t>Each expert gives lowest estimate, highest estimate, most likely estimate and how confident they are </a:t>
            </a:r>
            <a:r>
              <a:rPr lang="en-US" sz="2000" b="1" u="sng" dirty="0" smtClean="0">
                <a:solidFill>
                  <a:srgbClr val="000000"/>
                </a:solidFill>
                <a:latin typeface="Tw Cen MT"/>
                <a:cs typeface="Tw Cen MT"/>
              </a:rPr>
              <a:t>individually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w Cen MT"/>
                <a:cs typeface="Tw Cen MT"/>
              </a:rPr>
              <a:t>Discussion, then ask again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w Cen MT"/>
                <a:cs typeface="Tw Cen MT"/>
              </a:rPr>
              <a:t>Standardise</a:t>
            </a:r>
            <a:endParaRPr lang="en-US" sz="2000" dirty="0">
              <a:solidFill>
                <a:srgbClr val="000000"/>
              </a:solidFill>
              <a:latin typeface="Tw Cen MT"/>
              <a:cs typeface="Tw Cen MT"/>
            </a:endParaRPr>
          </a:p>
          <a:p>
            <a:endParaRPr lang="en-US" sz="2000" dirty="0" smtClean="0">
              <a:solidFill>
                <a:srgbClr val="000000"/>
              </a:solidFill>
              <a:latin typeface="Tw Cen MT"/>
              <a:cs typeface="Tw Cen MT"/>
            </a:endParaRPr>
          </a:p>
          <a:p>
            <a:endParaRPr lang="en-US" sz="2000" b="1" dirty="0" smtClean="0">
              <a:solidFill>
                <a:srgbClr val="E00000"/>
              </a:solidFill>
              <a:latin typeface="Tw Cen MT"/>
              <a:cs typeface="Tw Cen MT"/>
            </a:endParaRPr>
          </a:p>
          <a:p>
            <a:endParaRPr lang="en-US" sz="2000" b="1" dirty="0">
              <a:solidFill>
                <a:srgbClr val="E00000"/>
              </a:solidFill>
              <a:latin typeface="Tw Cen MT"/>
              <a:cs typeface="Tw Cen MT"/>
            </a:endParaRPr>
          </a:p>
          <a:p>
            <a:endParaRPr lang="en-US" sz="2000" b="1" dirty="0" smtClean="0">
              <a:solidFill>
                <a:srgbClr val="E00000"/>
              </a:solidFill>
              <a:latin typeface="Tw Cen MT"/>
              <a:cs typeface="Tw Cen MT"/>
            </a:endParaRPr>
          </a:p>
          <a:p>
            <a:r>
              <a:rPr lang="en-US" sz="2000" b="1" dirty="0" smtClean="0">
                <a:solidFill>
                  <a:srgbClr val="E00000"/>
                </a:solidFill>
                <a:latin typeface="Tw Cen MT"/>
                <a:cs typeface="Tw Cen MT"/>
              </a:rPr>
              <a:t>Proportional Piling: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>
                <a:latin typeface="Tw Cen MT"/>
                <a:cs typeface="Tw Cen MT"/>
              </a:rPr>
              <a:t>Jelly beans are used to place on a </a:t>
            </a:r>
            <a:r>
              <a:rPr lang="en-US" sz="2000" dirty="0" smtClean="0">
                <a:latin typeface="Tw Cen MT"/>
                <a:cs typeface="Tw Cen MT"/>
              </a:rPr>
              <a:t>map represent proportions</a:t>
            </a:r>
            <a:endParaRPr lang="en-US" sz="2000" dirty="0">
              <a:latin typeface="Tw Cen MT"/>
              <a:cs typeface="Tw Cen MT"/>
            </a:endParaRPr>
          </a:p>
          <a:p>
            <a:pPr marL="342900" indent="-342900">
              <a:buFont typeface="Arial" charset="0"/>
              <a:buChar char="•"/>
            </a:pPr>
            <a:endParaRPr lang="en-US" sz="2000" b="1" dirty="0">
              <a:solidFill>
                <a:srgbClr val="E00000"/>
              </a:solidFill>
              <a:latin typeface="Tw Cen MT"/>
              <a:cs typeface="Tw Cen MT"/>
            </a:endParaRPr>
          </a:p>
          <a:p>
            <a:endParaRPr lang="en-US" sz="2000" b="1" u="sng" dirty="0" smtClean="0">
              <a:solidFill>
                <a:srgbClr val="000000"/>
              </a:solidFill>
              <a:latin typeface="Tw Cen MT"/>
              <a:cs typeface="Tw Cen MT"/>
            </a:endParaRPr>
          </a:p>
        </p:txBody>
      </p:sp>
      <p:pic>
        <p:nvPicPr>
          <p:cNvPr id="8" name="Picture 7" descr="DSC0696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800" y="3386681"/>
            <a:ext cx="4064000" cy="3048000"/>
          </a:xfrm>
          <a:prstGeom prst="rect">
            <a:avLst/>
          </a:prstGeom>
        </p:spPr>
      </p:pic>
      <p:pic>
        <p:nvPicPr>
          <p:cNvPr id="9" name="Picture 8" descr="Screen Shot 2016-09-12 at 8.08.59 AM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1" y="3715381"/>
            <a:ext cx="3377415" cy="100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8450" y="-88900"/>
            <a:ext cx="3822700" cy="1143000"/>
          </a:xfrm>
        </p:spPr>
        <p:txBody>
          <a:bodyPr/>
          <a:lstStyle/>
          <a:p>
            <a:r>
              <a:rPr lang="en-US" smtClean="0"/>
              <a:t>Expert Opinion Results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8625" y="685800"/>
            <a:ext cx="610235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Resident Dog Contact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" y="1260475"/>
            <a:ext cx="4826000" cy="482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9523" y="1260475"/>
            <a:ext cx="3907493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79400"/>
            <a:ext cx="6400800" cy="6400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Resident Dog Contact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8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468"/>
            <a:ext cx="9144000" cy="64516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Probability Entry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60088" y="895349"/>
            <a:ext cx="4126162" cy="2609850"/>
            <a:chOff x="190500" y="1254000"/>
            <a:chExt cx="5152654" cy="234908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500" y="1254000"/>
              <a:ext cx="5152654" cy="2349089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698500" y="3098800"/>
              <a:ext cx="4644654" cy="292100"/>
            </a:xfrm>
            <a:prstGeom prst="rect">
              <a:avLst/>
            </a:prstGeom>
            <a:no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834277"/>
              </p:ext>
            </p:extLst>
          </p:nvPr>
        </p:nvGraphicFramePr>
        <p:xfrm>
          <a:off x="566886" y="3646677"/>
          <a:ext cx="7870381" cy="277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8271"/>
                <a:gridCol w="2091055"/>
                <a:gridCol w="2091055"/>
              </a:tblGrid>
              <a:tr h="579253">
                <a:tc>
                  <a:txBody>
                    <a:bodyPr/>
                    <a:lstStyle/>
                    <a:p>
                      <a:r>
                        <a:rPr lang="en-US" dirty="0" smtClean="0"/>
                        <a:t>Statistic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CYP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Seisia</a:t>
                      </a:r>
                      <a:endParaRPr lang="en-US" dirty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r>
                        <a:rPr lang="en-US" dirty="0" smtClean="0"/>
                        <a:t>Median/boat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8.7x10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r>
                        <a:rPr lang="en-US" dirty="0" smtClean="0"/>
                        <a:t>95% percentile /boat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9.3x10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9.4x10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4.2x10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4.3x10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  <a:endParaRPr lang="en-US" dirty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r>
                        <a:rPr lang="en-US" dirty="0" smtClean="0"/>
                        <a:t>At least 1 dog (total)/year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5.5 x10</a:t>
                      </a:r>
                      <a:r>
                        <a:rPr lang="en-GB" baseline="30000" dirty="0" smtClean="0"/>
                        <a:t>-3</a:t>
                      </a:r>
                      <a:r>
                        <a:rPr lang="en-GB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3.5x10</a:t>
                      </a:r>
                      <a:r>
                        <a:rPr lang="en-GB" baseline="30000" dirty="0" smtClean="0"/>
                        <a:t>-4</a:t>
                      </a:r>
                      <a:r>
                        <a:rPr lang="en-GB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r>
                        <a:rPr lang="en-US" dirty="0" smtClean="0"/>
                        <a:t>At least 1 incubating dog (total)/year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3.1x10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  <a:r>
                        <a:rPr lang="en-GB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  <a:r>
                        <a:rPr lang="en-GB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At least 1 clinical dog (total)/year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6.4x10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  <a:r>
                        <a:rPr lang="en-GB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9.9x10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  <a:r>
                        <a:rPr lang="en-GB" dirty="0" smtClean="0">
                          <a:effectLst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3100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Median time between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135.3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1,724.0 </a:t>
                      </a:r>
                      <a:r>
                        <a:rPr lang="fi-FI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years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4583362" y="882648"/>
            <a:ext cx="4400550" cy="2609851"/>
            <a:chOff x="190500" y="3744461"/>
            <a:chExt cx="5152654" cy="235153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500" y="3744461"/>
              <a:ext cx="5152654" cy="2351538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698500" y="5588000"/>
              <a:ext cx="4644654" cy="292100"/>
            </a:xfrm>
            <a:prstGeom prst="rect">
              <a:avLst/>
            </a:prstGeom>
            <a:no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359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328319" cy="6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51949" y="247650"/>
            <a:ext cx="3746500" cy="708025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dirty="0" smtClean="0"/>
              <a:t>Probability Introduction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903" y="1133475"/>
            <a:ext cx="4628897" cy="5013325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39205"/>
              </p:ext>
            </p:extLst>
          </p:nvPr>
        </p:nvGraphicFramePr>
        <p:xfrm>
          <a:off x="4865052" y="3162300"/>
          <a:ext cx="4278948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7893"/>
                <a:gridCol w="209105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Statistic</a:t>
                      </a:r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en-US" dirty="0"/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Median/boat</a:t>
                      </a:r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4.7x10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</a:t>
                      </a:r>
                      <a:endParaRPr lang="en-US" dirty="0"/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95% percentile/boat</a:t>
                      </a:r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2.3x10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</a:t>
                      </a:r>
                      <a:endParaRPr lang="en-US" dirty="0"/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At least 1 dog/year</a:t>
                      </a:r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8.3x10</a:t>
                      </a:r>
                      <a:r>
                        <a:rPr lang="en-GB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Median time</a:t>
                      </a:r>
                      <a:r>
                        <a:rPr lang="en-US" baseline="0" dirty="0" smtClean="0"/>
                        <a:t> between events</a:t>
                      </a:r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6,777.0 </a:t>
                      </a:r>
                      <a:r>
                        <a:rPr lang="nb-NO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years</a:t>
                      </a:r>
                      <a:endParaRPr lang="en-US" dirty="0" smtClean="0"/>
                    </a:p>
                  </a:txBody>
                  <a:tcPr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35351" y="6464300"/>
            <a:ext cx="52862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Image: https://</a:t>
            </a:r>
            <a:r>
              <a:rPr lang="en-US" sz="1050" dirty="0" err="1"/>
              <a:t>globalhealthvet.files.wordpress.com</a:t>
            </a:r>
            <a:r>
              <a:rPr lang="en-US" sz="1050" dirty="0"/>
              <a:t>/2012/01/</a:t>
            </a:r>
            <a:r>
              <a:rPr lang="en-US" sz="1050" dirty="0" err="1"/>
              <a:t>rabies_suspect_sign.jpg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82255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Perspective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" y="3963322"/>
            <a:ext cx="2082423" cy="15618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26" y="290715"/>
            <a:ext cx="1995797" cy="22642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147" y="767447"/>
            <a:ext cx="1203469" cy="16323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9681" y="3968421"/>
            <a:ext cx="2297119" cy="15551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" y="5523531"/>
            <a:ext cx="370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Lightning strike each year = 1x10</a:t>
            </a:r>
            <a:r>
              <a:rPr lang="en-US" baseline="30000" dirty="0"/>
              <a:t>-6</a:t>
            </a:r>
          </a:p>
          <a:p>
            <a:r>
              <a:rPr lang="en-US" dirty="0"/>
              <a:t>Lightning strike lifetime = </a:t>
            </a:r>
            <a:r>
              <a:rPr lang="en-US" dirty="0" smtClean="0"/>
              <a:t>3x10</a:t>
            </a:r>
            <a:r>
              <a:rPr lang="en-US" baseline="30000" dirty="0" smtClean="0"/>
              <a:t>-4</a:t>
            </a:r>
            <a:endParaRPr lang="en-US" baseline="30000" dirty="0"/>
          </a:p>
        </p:txBody>
      </p:sp>
      <p:sp>
        <p:nvSpPr>
          <p:cNvPr id="10" name="TextBox 9"/>
          <p:cNvSpPr txBox="1"/>
          <p:nvPr/>
        </p:nvSpPr>
        <p:spPr>
          <a:xfrm>
            <a:off x="362126" y="2405071"/>
            <a:ext cx="1843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Lottery = 1x10</a:t>
            </a:r>
            <a:r>
              <a:rPr lang="en-US" baseline="30000" dirty="0"/>
              <a:t>-7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61957" y="5523531"/>
            <a:ext cx="3482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WNV into humans = </a:t>
            </a:r>
            <a:r>
              <a:rPr lang="sk-SK" dirty="0"/>
              <a:t>7.0 × 10</a:t>
            </a:r>
            <a:r>
              <a:rPr lang="sk-SK" baseline="30000" dirty="0"/>
              <a:t>−6</a:t>
            </a:r>
            <a:r>
              <a:rPr lang="sk-SK" dirty="0"/>
              <a:t> </a:t>
            </a:r>
            <a:endParaRPr lang="en-US" dirty="0"/>
          </a:p>
          <a:p>
            <a:r>
              <a:rPr lang="en-US" dirty="0"/>
              <a:t>WNV into horses = </a:t>
            </a:r>
            <a:r>
              <a:rPr lang="sk-SK" dirty="0"/>
              <a:t>3.9 × 10</a:t>
            </a:r>
            <a:r>
              <a:rPr lang="sk-SK" baseline="30000" dirty="0"/>
              <a:t>−</a:t>
            </a:r>
            <a:r>
              <a:rPr lang="sk-SK" baseline="30000" dirty="0" smtClean="0"/>
              <a:t>6</a:t>
            </a:r>
            <a:endParaRPr lang="sk-SK" baseline="30000" dirty="0"/>
          </a:p>
        </p:txBody>
      </p:sp>
      <p:sp>
        <p:nvSpPr>
          <p:cNvPr id="12" name="TextBox 11"/>
          <p:cNvSpPr txBox="1"/>
          <p:nvPr/>
        </p:nvSpPr>
        <p:spPr>
          <a:xfrm>
            <a:off x="6413765" y="2405071"/>
            <a:ext cx="273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FMD exposure </a:t>
            </a:r>
            <a:endParaRPr lang="en-AU" dirty="0" smtClean="0"/>
          </a:p>
          <a:p>
            <a:r>
              <a:rPr lang="ru-RU" dirty="0" smtClean="0"/>
              <a:t>8.69</a:t>
            </a:r>
            <a:r>
              <a:rPr lang="en-AU" dirty="0" smtClean="0"/>
              <a:t>x</a:t>
            </a:r>
            <a:r>
              <a:rPr lang="ru-RU" dirty="0" smtClean="0"/>
              <a:t>10</a:t>
            </a:r>
            <a:r>
              <a:rPr lang="ru-RU" baseline="30000" dirty="0"/>
              <a:t>−</a:t>
            </a:r>
            <a:r>
              <a:rPr lang="ru-RU" baseline="30000" dirty="0" smtClean="0"/>
              <a:t>6</a:t>
            </a:r>
            <a:r>
              <a:rPr lang="en-AU" dirty="0" smtClean="0"/>
              <a:t> </a:t>
            </a:r>
            <a:r>
              <a:rPr lang="mr-IN" dirty="0" smtClean="0"/>
              <a:t>–</a:t>
            </a:r>
            <a:r>
              <a:rPr lang="en-AU" dirty="0" smtClean="0"/>
              <a:t> </a:t>
            </a:r>
            <a:r>
              <a:rPr lang="ru-RU" dirty="0" smtClean="0"/>
              <a:t>3.81</a:t>
            </a:r>
            <a:r>
              <a:rPr lang="ru-RU" dirty="0"/>
              <a:t> × 10</a:t>
            </a:r>
            <a:r>
              <a:rPr lang="ru-RU" baseline="30000" dirty="0"/>
              <a:t>−5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5469" y="1399618"/>
            <a:ext cx="2794000" cy="21717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46394" y="3562193"/>
            <a:ext cx="3296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dk1"/>
                </a:solidFill>
              </a:rPr>
              <a:t>Rabies introduction = </a:t>
            </a:r>
            <a:r>
              <a:rPr lang="en-GB" dirty="0">
                <a:solidFill>
                  <a:schemeClr val="dk1"/>
                </a:solidFill>
              </a:rPr>
              <a:t>8.3x10</a:t>
            </a:r>
            <a:r>
              <a:rPr lang="en-GB" baseline="30000" dirty="0">
                <a:solidFill>
                  <a:schemeClr val="dk1"/>
                </a:solidFill>
              </a:rPr>
              <a:t>-5</a:t>
            </a:r>
            <a:r>
              <a:rPr lang="en-GB" dirty="0">
                <a:solidFill>
                  <a:schemeClr val="dk1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87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77" y="1003300"/>
            <a:ext cx="8415646" cy="37465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Sensitivity Analysis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" y="4758462"/>
            <a:ext cx="8801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Total and main effect SI from </a:t>
            </a:r>
            <a:r>
              <a:rPr lang="en-GB" sz="1200" dirty="0" err="1"/>
              <a:t>Sobol</a:t>
            </a:r>
            <a:r>
              <a:rPr lang="en-GB" sz="1200" dirty="0"/>
              <a:t> sensitivity analysis in a rabies risk assessment, north-west Cape York Peninsula, Australia for number of boats likely to bring a rabies-infected dog to north-west Cape York Peninsula per year </a:t>
            </a:r>
            <a:r>
              <a:rPr lang="en-GB" sz="1200" b="1" dirty="0"/>
              <a:t>(A)</a:t>
            </a:r>
            <a:r>
              <a:rPr lang="en-GB" sz="1200" dirty="0"/>
              <a:t> and probability of rabies introduction into </a:t>
            </a:r>
            <a:r>
              <a:rPr lang="en-GB" sz="1200" dirty="0" err="1"/>
              <a:t>Seisia</a:t>
            </a:r>
            <a:r>
              <a:rPr lang="en-GB" sz="1200" dirty="0"/>
              <a:t> </a:t>
            </a:r>
            <a:r>
              <a:rPr lang="en-GB" sz="1200" b="1" dirty="0"/>
              <a:t>(B)</a:t>
            </a:r>
            <a:r>
              <a:rPr lang="en-GB" sz="1200" dirty="0"/>
              <a:t>. </a:t>
            </a:r>
            <a:r>
              <a:rPr lang="en-GB" sz="1200" b="1" dirty="0"/>
              <a:t>a:</a:t>
            </a:r>
            <a:r>
              <a:rPr lang="en-GB" sz="1200" dirty="0"/>
              <a:t> prevalence of rabies in Indonesia, </a:t>
            </a:r>
            <a:r>
              <a:rPr lang="en-GB" sz="1200" b="1" dirty="0"/>
              <a:t>b:</a:t>
            </a:r>
            <a:r>
              <a:rPr lang="en-GB" sz="1200" dirty="0"/>
              <a:t> probability of at least one dog on board an Indonesian fishing boat, </a:t>
            </a:r>
            <a:r>
              <a:rPr lang="en-GB" sz="1200" b="1" dirty="0"/>
              <a:t>c:</a:t>
            </a:r>
            <a:r>
              <a:rPr lang="en-GB" sz="1200" dirty="0"/>
              <a:t> probability dogs arrives in clinical period, </a:t>
            </a:r>
            <a:r>
              <a:rPr lang="en-GB" sz="1200" b="1" dirty="0"/>
              <a:t>d:</a:t>
            </a:r>
            <a:r>
              <a:rPr lang="en-GB" sz="1200" dirty="0"/>
              <a:t> probability dog arrives in incubation period, </a:t>
            </a:r>
            <a:r>
              <a:rPr lang="en-GB" sz="1200" b="1" dirty="0"/>
              <a:t>e:</a:t>
            </a:r>
            <a:r>
              <a:rPr lang="en-GB" sz="1200" dirty="0"/>
              <a:t> probability apparently healthy dog disembarks, </a:t>
            </a:r>
            <a:r>
              <a:rPr lang="en-GB" sz="1200" b="1" dirty="0"/>
              <a:t>f:</a:t>
            </a:r>
            <a:r>
              <a:rPr lang="en-GB" sz="1200" dirty="0"/>
              <a:t> probability clinically affected dog disembarks,</a:t>
            </a:r>
            <a:r>
              <a:rPr lang="en-GB" sz="1200" b="1" dirty="0"/>
              <a:t> g:</a:t>
            </a:r>
            <a:r>
              <a:rPr lang="en-GB" sz="1200" dirty="0"/>
              <a:t> number of boats per year arriving in north-west Cape York Peninsula, </a:t>
            </a:r>
            <a:r>
              <a:rPr lang="en-GB" sz="1200" b="1" dirty="0"/>
              <a:t>h:</a:t>
            </a:r>
            <a:r>
              <a:rPr lang="en-GB" sz="1200" dirty="0"/>
              <a:t> number of dogs per boat, </a:t>
            </a:r>
            <a:r>
              <a:rPr lang="en-GB" sz="1200" b="1" dirty="0" err="1"/>
              <a:t>i</a:t>
            </a:r>
            <a:r>
              <a:rPr lang="en-GB" sz="1200" b="1" dirty="0"/>
              <a:t>:</a:t>
            </a:r>
            <a:r>
              <a:rPr lang="en-GB" sz="1200" dirty="0"/>
              <a:t> probability clinically affected dog develops furious rabies, </a:t>
            </a:r>
            <a:r>
              <a:rPr lang="en-GB" sz="1200" b="1" dirty="0"/>
              <a:t>j:</a:t>
            </a:r>
            <a:r>
              <a:rPr lang="en-GB" sz="1200" dirty="0"/>
              <a:t> probability clinically affected dog develops dumb rabies, </a:t>
            </a:r>
            <a:r>
              <a:rPr lang="en-GB" sz="1200" b="1" dirty="0"/>
              <a:t>k:</a:t>
            </a:r>
            <a:r>
              <a:rPr lang="en-GB" sz="1200" dirty="0"/>
              <a:t> daily probability a </a:t>
            </a:r>
            <a:r>
              <a:rPr lang="en-GB" sz="1200" dirty="0" err="1"/>
              <a:t>Seisia</a:t>
            </a:r>
            <a:r>
              <a:rPr lang="en-GB" sz="1200" dirty="0"/>
              <a:t> dog is on the beach in </a:t>
            </a:r>
            <a:r>
              <a:rPr lang="en-GB" sz="1200" dirty="0" err="1"/>
              <a:t>Seisia</a:t>
            </a:r>
            <a:r>
              <a:rPr lang="en-GB" sz="1200" dirty="0"/>
              <a:t>, </a:t>
            </a:r>
            <a:r>
              <a:rPr lang="en-GB" sz="1200" b="1" dirty="0"/>
              <a:t>l:</a:t>
            </a:r>
            <a:r>
              <a:rPr lang="en-GB" sz="1200" dirty="0"/>
              <a:t> probability a clinically affected (furious) Indonesian dog bites a </a:t>
            </a:r>
            <a:r>
              <a:rPr lang="en-GB" sz="1200" dirty="0" err="1"/>
              <a:t>Seisia</a:t>
            </a:r>
            <a:r>
              <a:rPr lang="en-GB" sz="1200" dirty="0"/>
              <a:t> dog, </a:t>
            </a:r>
            <a:r>
              <a:rPr lang="en-GB" sz="1200" b="1" dirty="0"/>
              <a:t>m:</a:t>
            </a:r>
            <a:r>
              <a:rPr lang="en-GB" sz="1200" dirty="0"/>
              <a:t> probability a clinically affected (dumb) Indonesian dog or rabies-infected Indonesian dog in the incubation period bites a </a:t>
            </a:r>
            <a:r>
              <a:rPr lang="en-GB" sz="1200" dirty="0" err="1"/>
              <a:t>Seisia</a:t>
            </a:r>
            <a:r>
              <a:rPr lang="en-GB" sz="1200" dirty="0"/>
              <a:t> dog, </a:t>
            </a:r>
            <a:r>
              <a:rPr lang="en-GB" sz="1200" b="1" dirty="0"/>
              <a:t>n: </a:t>
            </a:r>
            <a:r>
              <a:rPr lang="en-GB" sz="1200" dirty="0"/>
              <a:t>probability </a:t>
            </a:r>
            <a:r>
              <a:rPr lang="en-GB" sz="1200" dirty="0" err="1"/>
              <a:t>Seisia</a:t>
            </a:r>
            <a:r>
              <a:rPr lang="en-GB" sz="1200" dirty="0"/>
              <a:t> dog develops rabies following bite</a:t>
            </a:r>
            <a:r>
              <a:rPr lang="en-GB" sz="1200" dirty="0" smtClean="0"/>
              <a:t>.</a:t>
            </a:r>
            <a:endParaRPr lang="en-GB" sz="1200" dirty="0"/>
          </a:p>
        </p:txBody>
      </p:sp>
      <p:sp>
        <p:nvSpPr>
          <p:cNvPr id="11" name="Down Arrow 10"/>
          <p:cNvSpPr/>
          <p:nvPr/>
        </p:nvSpPr>
        <p:spPr>
          <a:xfrm>
            <a:off x="2573811" y="2082800"/>
            <a:ext cx="279400" cy="571500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5257800" y="2082800"/>
            <a:ext cx="279400" cy="571500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5588000" y="2260600"/>
            <a:ext cx="279400" cy="571500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952500" y="1797050"/>
            <a:ext cx="279400" cy="571500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1365250" y="1797050"/>
            <a:ext cx="279400" cy="571500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422484" y="1974850"/>
            <a:ext cx="279400" cy="57150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6574311" y="2598013"/>
            <a:ext cx="279400" cy="57150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2463800" y="5359400"/>
            <a:ext cx="2279650" cy="6350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955061" y="5365750"/>
            <a:ext cx="3655539" cy="635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95927" y="5556250"/>
            <a:ext cx="835973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514111" y="5556250"/>
            <a:ext cx="147748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95927" y="5721350"/>
            <a:ext cx="1642423" cy="635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537200" y="5727700"/>
            <a:ext cx="3149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10688" y="5892799"/>
            <a:ext cx="1405412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4039796" y="5892799"/>
            <a:ext cx="3707204" cy="381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1" name="Down Arrow 20"/>
          <p:cNvSpPr/>
          <p:nvPr/>
        </p:nvSpPr>
        <p:spPr>
          <a:xfrm>
            <a:off x="7234711" y="2598013"/>
            <a:ext cx="279400" cy="571500"/>
          </a:xfrm>
          <a:prstGeom prst="downArrow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603625" y="6070599"/>
            <a:ext cx="363108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03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Limiting Beach Access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968" y="1025525"/>
            <a:ext cx="5466713" cy="28014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968" y="4047066"/>
            <a:ext cx="5466230" cy="20574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7969" y="1430867"/>
            <a:ext cx="3147484" cy="403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01" t="5826" r="18499" b="5446"/>
          <a:stretch/>
        </p:blipFill>
        <p:spPr>
          <a:xfrm>
            <a:off x="1563624" y="97789"/>
            <a:ext cx="6364224" cy="63238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86350" y="6375399"/>
            <a:ext cx="29146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http://</a:t>
            </a:r>
            <a:r>
              <a:rPr lang="en-US" sz="800" dirty="0" err="1"/>
              <a:t>www.who.int</a:t>
            </a:r>
            <a:r>
              <a:rPr lang="en-US" sz="800" dirty="0"/>
              <a:t>/</a:t>
            </a:r>
            <a:r>
              <a:rPr lang="en-US" sz="800" dirty="0" err="1"/>
              <a:t>neglected_diseases</a:t>
            </a:r>
            <a:r>
              <a:rPr lang="en-US" sz="800" dirty="0"/>
              <a:t>/WRD2015.pdf?ua=1</a:t>
            </a:r>
          </a:p>
        </p:txBody>
      </p:sp>
      <p:sp>
        <p:nvSpPr>
          <p:cNvPr id="4" name="Rectangle 3"/>
          <p:cNvSpPr/>
          <p:nvPr/>
        </p:nvSpPr>
        <p:spPr>
          <a:xfrm>
            <a:off x="3517900" y="6381292"/>
            <a:ext cx="17335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Image: World Health </a:t>
            </a:r>
            <a:r>
              <a:rPr lang="en-US" sz="800" dirty="0" err="1" smtClean="0"/>
              <a:t>Organisation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Limitations</a:t>
            </a:r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028029944"/>
              </p:ext>
            </p:extLst>
          </p:nvPr>
        </p:nvGraphicFramePr>
        <p:xfrm>
          <a:off x="457200" y="965200"/>
          <a:ext cx="8229600" cy="537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551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250" y="1017361"/>
            <a:ext cx="8655050" cy="8595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Probabilities are low</a:t>
            </a:r>
          </a:p>
          <a:p>
            <a:r>
              <a:rPr lang="en-US" dirty="0" smtClean="0"/>
              <a:t>BUT </a:t>
            </a:r>
            <a:r>
              <a:rPr lang="mr-IN" dirty="0" smtClean="0"/>
              <a:t>–</a:t>
            </a:r>
            <a:r>
              <a:rPr lang="en-US" dirty="0" smtClean="0"/>
              <a:t> devastating effects of incursion = RISK is non-negligible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9429" y="2160361"/>
            <a:ext cx="6037243" cy="40195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50" y="3584575"/>
            <a:ext cx="2590016" cy="968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14132"/>
            <a:ext cx="2902754" cy="92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  <a:latin typeface="Tw Cen MT" charset="0"/>
              </a:rPr>
              <a:t>Australia’s Canine Rabies Threat</a:t>
            </a:r>
            <a:endParaRPr lang="en-US" b="0" dirty="0">
              <a:solidFill>
                <a:schemeClr val="accent1"/>
              </a:solidFill>
              <a:latin typeface="Tw Cen M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8900"/>
            <a:ext cx="4523350" cy="4767263"/>
          </a:xfrm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Lucida Grande"/>
              <a:buNone/>
              <a:defRPr/>
            </a:pPr>
            <a:r>
              <a:rPr lang="en-US" b="1" dirty="0" smtClean="0">
                <a:ea typeface="+mn-ea"/>
              </a:rPr>
              <a:t>It’s closer than you think!</a:t>
            </a:r>
          </a:p>
          <a:p>
            <a:pPr marL="0" indent="0" fontAlgn="auto">
              <a:spcAft>
                <a:spcPts val="600"/>
              </a:spcAft>
              <a:buFont typeface="Lucida Grande"/>
              <a:buNone/>
              <a:defRPr/>
            </a:pPr>
            <a:r>
              <a:rPr lang="en-US" dirty="0" smtClean="0">
                <a:solidFill>
                  <a:prstClr val="black"/>
                </a:solidFill>
                <a:ea typeface="+mn-ea"/>
              </a:rPr>
              <a:t>Recent eastward spread along Indonesian archipelago </a:t>
            </a:r>
          </a:p>
          <a:p>
            <a:pPr fontAlgn="auto">
              <a:spcAft>
                <a:spcPts val="600"/>
              </a:spcAft>
              <a:buFont typeface="Lucida Grande"/>
              <a:buChar char="–"/>
              <a:defRPr/>
            </a:pPr>
            <a:r>
              <a:rPr lang="en-US" dirty="0" smtClean="0">
                <a:solidFill>
                  <a:prstClr val="black"/>
                </a:solidFill>
                <a:ea typeface="+mn-ea"/>
              </a:rPr>
              <a:t>Rabies 300km away from Australian mainland</a:t>
            </a:r>
          </a:p>
          <a:p>
            <a:pPr fontAlgn="auto">
              <a:spcAft>
                <a:spcPts val="600"/>
              </a:spcAft>
              <a:buFont typeface="Lucida Grande"/>
              <a:buChar char="–"/>
              <a:defRPr/>
            </a:pPr>
            <a:r>
              <a:rPr lang="en-US" dirty="0" smtClean="0">
                <a:solidFill>
                  <a:prstClr val="black"/>
                </a:solidFill>
                <a:ea typeface="+mn-ea"/>
              </a:rPr>
              <a:t>Increased entry probability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3627" y="942974"/>
            <a:ext cx="3887391" cy="5183189"/>
          </a:xfrm>
          <a:prstGeom prst="rect">
            <a:avLst/>
          </a:prstGeom>
        </p:spPr>
      </p:pic>
      <p:pic>
        <p:nvPicPr>
          <p:cNvPr id="6" name="Picture 57" descr="map rabies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122" y="3742531"/>
            <a:ext cx="4646428" cy="24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75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w Cen MT" charset="0"/>
              </a:rPr>
              <a:t>Australia’s Canine Rabies Threat</a:t>
            </a:r>
            <a:endParaRPr lang="en-US" dirty="0">
              <a:solidFill>
                <a:srgbClr val="E64626"/>
              </a:solidFill>
              <a:latin typeface="Tw Cen MT" charset="0"/>
            </a:endParaRPr>
          </a:p>
        </p:txBody>
      </p:sp>
      <p:pic>
        <p:nvPicPr>
          <p:cNvPr id="9" name="Content Placeholder 3" descr="DSC06201.JPG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001" y="926358"/>
            <a:ext cx="4934140" cy="2362942"/>
          </a:xfrm>
          <a:prstGeom prst="rect">
            <a:avLst/>
          </a:prstGeom>
        </p:spPr>
      </p:pic>
      <p:pic>
        <p:nvPicPr>
          <p:cNvPr id="11" name="Picture 10" descr="IMG_3975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001" y="3378200"/>
            <a:ext cx="4934140" cy="2590801"/>
          </a:xfrm>
          <a:prstGeom prst="rect">
            <a:avLst/>
          </a:prstGeom>
        </p:spPr>
      </p:pic>
      <p:pic>
        <p:nvPicPr>
          <p:cNvPr id="12" name="Picture 11" descr="image.jpe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1300" y="926358"/>
            <a:ext cx="3683000" cy="504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48229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Pathway Definitions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19" y="1822450"/>
            <a:ext cx="8888361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8208" y="3429000"/>
            <a:ext cx="4301270" cy="29929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" y="3429000"/>
            <a:ext cx="4512733" cy="29929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668" y="147461"/>
            <a:ext cx="7603066" cy="3167944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117475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Seisia</a:t>
            </a:r>
            <a:r>
              <a:rPr lang="en-US" dirty="0" smtClean="0">
                <a:solidFill>
                  <a:schemeClr val="tx1"/>
                </a:solidFill>
              </a:rPr>
              <a:t> Beach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08524"/>
            <a:ext cx="8229600" cy="1143000"/>
          </a:xfrm>
        </p:spPr>
        <p:txBody>
          <a:bodyPr/>
          <a:lstStyle/>
          <a:p>
            <a:r>
              <a:rPr lang="en-US" dirty="0" smtClean="0"/>
              <a:t>Scenario Tree </a:t>
            </a:r>
            <a:r>
              <a:rPr lang="mr-IN" dirty="0" smtClean="0"/>
              <a:t>–</a:t>
            </a:r>
            <a:r>
              <a:rPr lang="en-US" dirty="0" smtClean="0"/>
              <a:t> Entry Pathway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8" t="2722" r="2665" b="10812"/>
          <a:stretch/>
        </p:blipFill>
        <p:spPr>
          <a:xfrm>
            <a:off x="584201" y="952499"/>
            <a:ext cx="8356600" cy="546515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96950" y="1329087"/>
            <a:ext cx="3149600" cy="2041995"/>
            <a:chOff x="827838" y="2510525"/>
            <a:chExt cx="3985661" cy="222070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7838" y="2510525"/>
              <a:ext cx="3985661" cy="222070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2438" y="2650745"/>
              <a:ext cx="1432699" cy="1466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957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Scenario Tree </a:t>
            </a:r>
            <a:r>
              <a:rPr lang="mr-IN" dirty="0" smtClean="0"/>
              <a:t>–</a:t>
            </a:r>
            <a:r>
              <a:rPr lang="en-US" dirty="0" smtClean="0"/>
              <a:t> Exposure Pathway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00" y="914551"/>
            <a:ext cx="7975600" cy="563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44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457200" y="117475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Scenario Tree </a:t>
            </a:r>
            <a:r>
              <a:rPr lang="mr-IN" dirty="0" smtClean="0"/>
              <a:t>–</a:t>
            </a:r>
            <a:r>
              <a:rPr lang="en-US" dirty="0" smtClean="0"/>
              <a:t> The Perfect Storm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1771360" y="1069975"/>
            <a:ext cx="5168900" cy="5003832"/>
            <a:chOff x="-139700" y="1260475"/>
            <a:chExt cx="5168900" cy="5003832"/>
          </a:xfrm>
        </p:grpSpPr>
        <p:sp>
          <p:nvSpPr>
            <p:cNvPr id="6" name="TextBox 5"/>
            <p:cNvSpPr txBox="1"/>
            <p:nvPr/>
          </p:nvSpPr>
          <p:spPr>
            <a:xfrm>
              <a:off x="1143000" y="1260475"/>
              <a:ext cx="26035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in boat at Indonesia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24000" y="3569058"/>
              <a:ext cx="18415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gets off boat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31900" y="4365435"/>
              <a:ext cx="24257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meets resident dog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9050" y="5130205"/>
              <a:ext cx="23114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bites resident dog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11250" y="5894975"/>
              <a:ext cx="2667000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Resident dog gets infected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cxnSp>
          <p:nvCxnSpPr>
            <p:cNvPr id="15" name="Straight Arrow Connector 14"/>
            <p:cNvCxnSpPr>
              <a:stCxn id="6" idx="2"/>
            </p:cNvCxnSpPr>
            <p:nvPr/>
          </p:nvCxnSpPr>
          <p:spPr>
            <a:xfrm>
              <a:off x="2444750" y="1629807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444750" y="2405106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444750" y="3163091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2444750" y="3959468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2451100" y="4734767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2451100" y="5499537"/>
              <a:ext cx="0" cy="40596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622715" y="2027321"/>
              <a:ext cx="16891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is infected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74900" y="2946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-139700" y="2798189"/>
              <a:ext cx="516890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charset="0"/>
                  <a:ea typeface="Calibri" charset="0"/>
                  <a:cs typeface="Calibri" charset="0"/>
                </a:rPr>
                <a:t>Dog arrives in West-Cape York Peninsula with an alive</a:t>
              </a:r>
              <a:endParaRPr lang="en-US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7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standard_June16">
  <a:themeElements>
    <a:clrScheme name="The University of Sydney_Color Theme">
      <a:dk1>
        <a:sysClr val="windowText" lastClr="000000"/>
      </a:dk1>
      <a:lt1>
        <a:sysClr val="window" lastClr="FFFFFF"/>
      </a:lt1>
      <a:dk2>
        <a:srgbClr val="0148A4"/>
      </a:dk2>
      <a:lt2>
        <a:srgbClr val="EEECE1"/>
      </a:lt2>
      <a:accent1>
        <a:srgbClr val="E64626"/>
      </a:accent1>
      <a:accent2>
        <a:srgbClr val="EF8025"/>
      </a:accent2>
      <a:accent3>
        <a:srgbClr val="FFB800"/>
      </a:accent3>
      <a:accent4>
        <a:srgbClr val="5C923E"/>
      </a:accent4>
      <a:accent5>
        <a:srgbClr val="5496DB"/>
      </a:accent5>
      <a:accent6>
        <a:srgbClr val="0148A4"/>
      </a:accent6>
      <a:hlink>
        <a:srgbClr val="E64626"/>
      </a:hlink>
      <a:folHlink>
        <a:srgbClr val="F0513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56293</TotalTime>
  <Words>1040</Words>
  <Application>Microsoft Macintosh PowerPoint</Application>
  <PresentationFormat>On-screen Show (4:3)</PresentationFormat>
  <Paragraphs>191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Calibri</vt:lpstr>
      <vt:lpstr>Lucida Grande</vt:lpstr>
      <vt:lpstr>ＭＳ Ｐゴシック</vt:lpstr>
      <vt:lpstr>Times New Roman</vt:lpstr>
      <vt:lpstr>Tw Cen MT</vt:lpstr>
      <vt:lpstr>Arial</vt:lpstr>
      <vt:lpstr>PPT-template-standard_June16</vt:lpstr>
      <vt:lpstr>Risk assessment of the introduction of canine-rabies into Cape York, Australia  A quantitative risk assessment </vt:lpstr>
      <vt:lpstr>PowerPoint Presentation</vt:lpstr>
      <vt:lpstr>Australia’s Canine Rabies Threat</vt:lpstr>
      <vt:lpstr>Australia’s Canine Rabies Threat</vt:lpstr>
      <vt:lpstr>Pathway Definitions</vt:lpstr>
      <vt:lpstr>Seisia Beach</vt:lpstr>
      <vt:lpstr>Scenario Tree – Entry Pathway</vt:lpstr>
      <vt:lpstr>Scenario Tree – Exposure Pathway</vt:lpstr>
      <vt:lpstr>Scenario Tree – The Perfect Storm</vt:lpstr>
      <vt:lpstr>Parameter Information</vt:lpstr>
      <vt:lpstr>Expert Opinion Workshop</vt:lpstr>
      <vt:lpstr>Expert Opinion Results</vt:lpstr>
      <vt:lpstr>Resident Dog Contact</vt:lpstr>
      <vt:lpstr>Resident Dog Contact</vt:lpstr>
      <vt:lpstr>Probability Entry</vt:lpstr>
      <vt:lpstr>Probability Introduction</vt:lpstr>
      <vt:lpstr>Perspective</vt:lpstr>
      <vt:lpstr>Sensitivity Analysis</vt:lpstr>
      <vt:lpstr>Limiting Beach Access</vt:lpstr>
      <vt:lpstr>Limitations</vt:lpstr>
      <vt:lpstr>Conclusion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Presentation sub-title </dc:title>
  <dc:creator>Emily Grace Hudson</dc:creator>
  <cp:lastModifiedBy>Emily Grace Hudson</cp:lastModifiedBy>
  <cp:revision>81</cp:revision>
  <cp:lastPrinted>2015-06-26T01:12:18Z</cp:lastPrinted>
  <dcterms:created xsi:type="dcterms:W3CDTF">2017-05-16T00:41:38Z</dcterms:created>
  <dcterms:modified xsi:type="dcterms:W3CDTF">2017-11-19T09:46:51Z</dcterms:modified>
</cp:coreProperties>
</file>