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revisionInfo.xml" ContentType="application/vnd.ms-powerpoint.revisioninfo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webextensions/webextension1.xml" ContentType="application/vnd.ms-office.webextension+xml"/>
  <Override PartName="/ppt/webextensions/webextension2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microsoft.com/office/2011/relationships/webextensiontaskpanes" Target="ppt/webextensions/taskpanes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7" r:id="rId2"/>
    <p:sldId id="273" r:id="rId3"/>
    <p:sldId id="258" r:id="rId4"/>
    <p:sldId id="279" r:id="rId5"/>
    <p:sldId id="274" r:id="rId6"/>
    <p:sldId id="259" r:id="rId7"/>
    <p:sldId id="280" r:id="rId8"/>
    <p:sldId id="278" r:id="rId9"/>
    <p:sldId id="276" r:id="rId10"/>
    <p:sldId id="271" r:id="rId11"/>
    <p:sldId id="275" r:id="rId12"/>
    <p:sldId id="262" r:id="rId13"/>
    <p:sldId id="268" r:id="rId14"/>
    <p:sldId id="261" r:id="rId15"/>
    <p:sldId id="263" r:id="rId16"/>
    <p:sldId id="281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097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02" autoAdjust="0"/>
    <p:restoredTop sz="71023" autoAdjust="0"/>
  </p:normalViewPr>
  <p:slideViewPr>
    <p:cSldViewPr snapToGrid="0" snapToObjects="1" showGuides="1">
      <p:cViewPr varScale="1">
        <p:scale>
          <a:sx n="77" d="100"/>
          <a:sy n="77" d="100"/>
        </p:scale>
        <p:origin x="-2048" y="-96"/>
      </p:cViewPr>
      <p:guideLst>
        <p:guide orient="horz" pos="4097"/>
        <p:guide pos="4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27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ek%20Chhanabhai\Downloads\IRR-SafeSystemSolutions.xlsm" TargetMode="External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vek%20Chhanabhai\Downloads\IRR-SafeSystemSolutions.xlsm" TargetMode="External"/><Relationship Id="rId2" Type="http://schemas.microsoft.com/office/2011/relationships/chartStyle" Target="style2.xml"/><Relationship Id="rId3" Type="http://schemas.microsoft.com/office/2011/relationships/chartColorStyle" Target="colors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 dirty="0"/>
              <a:t>Categorized</a:t>
            </a:r>
            <a:r>
              <a:rPr lang="en-AU" baseline="0" dirty="0"/>
              <a:t> IRR Correlation</a:t>
            </a:r>
            <a:endParaRPr lang="en-A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ly"/>
            <c:order val="2"/>
            <c:dispRSqr val="1"/>
            <c:dispEq val="1"/>
            <c:trendlineLbl>
              <c:layout>
                <c:manualLayout>
                  <c:x val="0.114325565470539"/>
                  <c:y val="-0.16354733047895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Sheet6!$H$25:$H$28</c:f>
              <c:numCache>
                <c:formatCode>General</c:formatCode>
                <c:ptCount val="4"/>
                <c:pt idx="0">
                  <c:v>0.747742389146483</c:v>
                </c:pt>
                <c:pt idx="1">
                  <c:v>0.976151577670774</c:v>
                </c:pt>
                <c:pt idx="2">
                  <c:v>1.393753124567596</c:v>
                </c:pt>
                <c:pt idx="3">
                  <c:v>1.86262385717998</c:v>
                </c:pt>
              </c:numCache>
            </c:numRef>
          </c:xVal>
          <c:yVal>
            <c:numRef>
              <c:f>Sheet6!$I$25:$I$28</c:f>
              <c:numCache>
                <c:formatCode>General</c:formatCode>
                <c:ptCount val="4"/>
                <c:pt idx="0">
                  <c:v>2.573594711853564</c:v>
                </c:pt>
                <c:pt idx="1">
                  <c:v>7.367961355782706</c:v>
                </c:pt>
                <c:pt idx="2">
                  <c:v>16.0449980913867</c:v>
                </c:pt>
                <c:pt idx="3">
                  <c:v>34.94548504333239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5A1-4DC7-B5C8-4B1FBD6FE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2462856"/>
        <c:axId val="-2122947208"/>
      </c:scatterChart>
      <c:valAx>
        <c:axId val="-2122462856"/>
        <c:scaling>
          <c:orientation val="minMax"/>
          <c:min val="0.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dirty="0"/>
                  <a:t>IRR Score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2947208"/>
        <c:crosses val="autoZero"/>
        <c:crossBetween val="midCat"/>
      </c:valAx>
      <c:valAx>
        <c:axId val="-2122947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dirty="0"/>
                  <a:t>Crash</a:t>
                </a:r>
                <a:r>
                  <a:rPr lang="en-AU" baseline="0" dirty="0"/>
                  <a:t> Rate (1M VKT)</a:t>
                </a:r>
                <a:endParaRPr lang="en-A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24628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5400" cap="flat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0"/>
            <c:trendlineLbl>
              <c:layout>
                <c:manualLayout>
                  <c:x val="0.0517984149040194"/>
                  <c:y val="-0.082742684653274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cat>
            <c:strRef>
              <c:f>Sheet2!$Q$50:$Q$54</c:f>
              <c:strCache>
                <c:ptCount val="5"/>
                <c:pt idx="0">
                  <c:v>Motorway</c:v>
                </c:pt>
                <c:pt idx="1">
                  <c:v>Arterial A</c:v>
                </c:pt>
                <c:pt idx="2">
                  <c:v>Arterial B</c:v>
                </c:pt>
                <c:pt idx="3">
                  <c:v>Arterial C</c:v>
                </c:pt>
                <c:pt idx="4">
                  <c:v>Local</c:v>
                </c:pt>
              </c:strCache>
            </c:strRef>
          </c:cat>
          <c:val>
            <c:numRef>
              <c:f>Sheet2!$R$50:$R$54</c:f>
              <c:numCache>
                <c:formatCode>General</c:formatCode>
                <c:ptCount val="5"/>
                <c:pt idx="0">
                  <c:v>0.686761901237293</c:v>
                </c:pt>
                <c:pt idx="1">
                  <c:v>1.060966462036168</c:v>
                </c:pt>
                <c:pt idx="2">
                  <c:v>1.02438764621172</c:v>
                </c:pt>
                <c:pt idx="3">
                  <c:v>1.131170164914956</c:v>
                </c:pt>
                <c:pt idx="4">
                  <c:v>1.339070332279028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910-49A4-9C70-A941E6EA1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2362392"/>
        <c:axId val="-2092239624"/>
      </c:lineChart>
      <c:catAx>
        <c:axId val="-20923623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dirty="0"/>
                  <a:t>Road Category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2239624"/>
        <c:crosses val="autoZero"/>
        <c:auto val="1"/>
        <c:lblAlgn val="ctr"/>
        <c:lblOffset val="100"/>
        <c:noMultiLvlLbl val="0"/>
      </c:catAx>
      <c:valAx>
        <c:axId val="-2092239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dirty="0"/>
                  <a:t>average</a:t>
                </a:r>
                <a:r>
                  <a:rPr lang="en-AU" baseline="0" dirty="0"/>
                  <a:t> I</a:t>
                </a:r>
                <a:r>
                  <a:rPr lang="en-AU" dirty="0"/>
                  <a:t>RR Score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92362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68B4B7-BE6A-4149-8816-1A384FDC0725}" type="doc">
      <dgm:prSet loTypeId="urn:microsoft.com/office/officeart/2008/layout/AlternatingHexagons" loCatId="list" qsTypeId="urn:microsoft.com/office/officeart/2005/8/quickstyle/3d6" qsCatId="3D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D7DCFC48-FB72-4801-A9B2-7D15FC666A58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Traffic Volume</a:t>
          </a:r>
        </a:p>
      </dgm:t>
    </dgm:pt>
    <dgm:pt modelId="{7B29B804-3CC3-435D-BF16-3A0D207D67E6}" type="parTrans" cxnId="{BACEAADA-594A-444F-B8FB-4F3244B4F6D1}">
      <dgm:prSet/>
      <dgm:spPr/>
      <dgm:t>
        <a:bodyPr/>
        <a:lstStyle/>
        <a:p>
          <a:endParaRPr lang="en-US"/>
        </a:p>
      </dgm:t>
    </dgm:pt>
    <dgm:pt modelId="{6DB5B8CB-C492-4692-BD03-DEDB12274B21}" type="sibTrans" cxnId="{BACEAADA-594A-444F-B8FB-4F3244B4F6D1}">
      <dgm:prSet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Hazards</a:t>
          </a:r>
        </a:p>
      </dgm:t>
    </dgm:pt>
    <dgm:pt modelId="{97E01685-8754-4615-AB1B-B7B6720B3735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16F145A9-FE8B-43DD-BDA2-D22EBF70531A}" type="parTrans" cxnId="{8BC2B6D1-17D1-4F4D-8BAA-5BCF68563FAE}">
      <dgm:prSet/>
      <dgm:spPr/>
      <dgm:t>
        <a:bodyPr/>
        <a:lstStyle/>
        <a:p>
          <a:endParaRPr lang="en-US"/>
        </a:p>
      </dgm:t>
    </dgm:pt>
    <dgm:pt modelId="{5B7ECEC7-5117-4BFB-8B35-4FAF8204BB64}" type="sibTrans" cxnId="{8BC2B6D1-17D1-4F4D-8BAA-5BCF68563FAE}">
      <dgm:prSet/>
      <dgm:spPr/>
      <dgm:t>
        <a:bodyPr/>
        <a:lstStyle/>
        <a:p>
          <a:endParaRPr lang="en-US"/>
        </a:p>
      </dgm:t>
    </dgm:pt>
    <dgm:pt modelId="{3A28023F-82C4-415A-B287-D8CD0EF48547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Access density</a:t>
          </a:r>
        </a:p>
      </dgm:t>
    </dgm:pt>
    <dgm:pt modelId="{D9493B74-9CA5-4907-B4B0-A33C62BCFD34}" type="parTrans" cxnId="{95D159EB-38E5-4A15-A0FF-3B5C6668ADB1}">
      <dgm:prSet/>
      <dgm:spPr/>
      <dgm:t>
        <a:bodyPr/>
        <a:lstStyle/>
        <a:p>
          <a:endParaRPr lang="en-US"/>
        </a:p>
      </dgm:t>
    </dgm:pt>
    <dgm:pt modelId="{32125CC4-18B8-4653-AA1A-A1B331EEA93D}" type="sibTrans" cxnId="{95D159EB-38E5-4A15-A0FF-3B5C6668ADB1}">
      <dgm:prSet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Intersection density</a:t>
          </a:r>
        </a:p>
      </dgm:t>
    </dgm:pt>
    <dgm:pt modelId="{2996DB2A-7773-4CB8-95BF-1DB10111ADA4}">
      <dgm:prSet phldrT="[Text]" phldr="1"/>
      <dgm:spPr/>
      <dgm:t>
        <a:bodyPr/>
        <a:lstStyle/>
        <a:p>
          <a:endParaRPr lang="en-US" dirty="0"/>
        </a:p>
      </dgm:t>
    </dgm:pt>
    <dgm:pt modelId="{7EE08B84-7C03-4FC7-8B49-8EFA79549883}" type="parTrans" cxnId="{9746A904-F903-466C-8EC1-AFB860E25635}">
      <dgm:prSet/>
      <dgm:spPr/>
      <dgm:t>
        <a:bodyPr/>
        <a:lstStyle/>
        <a:p>
          <a:endParaRPr lang="en-US"/>
        </a:p>
      </dgm:t>
    </dgm:pt>
    <dgm:pt modelId="{E3FE7BAD-CB6A-43FC-9641-301BEAC9E36B}" type="sibTrans" cxnId="{9746A904-F903-466C-8EC1-AFB860E25635}">
      <dgm:prSet/>
      <dgm:spPr/>
      <dgm:t>
        <a:bodyPr/>
        <a:lstStyle/>
        <a:p>
          <a:endParaRPr lang="en-US"/>
        </a:p>
      </dgm:t>
    </dgm:pt>
    <dgm:pt modelId="{3404AE67-A3CA-4A89-B332-39F484D308FC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Land use</a:t>
          </a:r>
        </a:p>
      </dgm:t>
    </dgm:pt>
    <dgm:pt modelId="{78CB8747-8A49-4BFE-A4FD-B54CC85BD94D}" type="parTrans" cxnId="{3D3614E2-C986-41D7-8F79-FD5F307E446A}">
      <dgm:prSet/>
      <dgm:spPr/>
      <dgm:t>
        <a:bodyPr/>
        <a:lstStyle/>
        <a:p>
          <a:endParaRPr lang="en-US"/>
        </a:p>
      </dgm:t>
    </dgm:pt>
    <dgm:pt modelId="{C02DAD53-B4DB-4272-A1C1-70969DA96BCF}" type="sibTrans" cxnId="{3D3614E2-C986-41D7-8F79-FD5F307E446A}">
      <dgm:prSet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Alignment</a:t>
          </a:r>
        </a:p>
      </dgm:t>
    </dgm:pt>
    <dgm:pt modelId="{10B4C8E7-46A2-47DE-A657-3A5A6FAF9AA8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Carriageway</a:t>
          </a:r>
        </a:p>
      </dgm:t>
    </dgm:pt>
    <dgm:pt modelId="{B940D110-7900-45ED-AA7F-3EFCCF6EAA84}" type="sibTrans" cxnId="{832683C1-4573-441D-BD32-D246A836D35C}">
      <dgm:prSet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Road Stereotype</a:t>
          </a:r>
        </a:p>
      </dgm:t>
    </dgm:pt>
    <dgm:pt modelId="{7B8F5CAF-78E7-47EC-98B5-6A783B25314D}" type="parTrans" cxnId="{832683C1-4573-441D-BD32-D246A836D35C}">
      <dgm:prSet/>
      <dgm:spPr/>
      <dgm:t>
        <a:bodyPr/>
        <a:lstStyle/>
        <a:p>
          <a:endParaRPr lang="en-US"/>
        </a:p>
      </dgm:t>
    </dgm:pt>
    <dgm:pt modelId="{DD8F8F5D-017A-42A5-9A6B-50B3B9DB3154}" type="pres">
      <dgm:prSet presAssocID="{6568B4B7-BE6A-4149-8816-1A384FDC0725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AU"/>
        </a:p>
      </dgm:t>
    </dgm:pt>
    <dgm:pt modelId="{D765514B-1F52-49C3-9B6E-922F677B00A3}" type="pres">
      <dgm:prSet presAssocID="{D7DCFC48-FB72-4801-A9B2-7D15FC666A58}" presName="composite" presStyleCnt="0"/>
      <dgm:spPr/>
    </dgm:pt>
    <dgm:pt modelId="{02539200-D1F9-4194-967B-79C3705C3AE3}" type="pres">
      <dgm:prSet presAssocID="{D7DCFC48-FB72-4801-A9B2-7D15FC666A58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033203F-3DC5-4161-86E7-97A8F0137B1D}" type="pres">
      <dgm:prSet presAssocID="{D7DCFC48-FB72-4801-A9B2-7D15FC666A58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2D3DF50-89A2-41B2-BF35-01F3B9AF04D6}" type="pres">
      <dgm:prSet presAssocID="{D7DCFC48-FB72-4801-A9B2-7D15FC666A58}" presName="BalanceSpacing" presStyleCnt="0"/>
      <dgm:spPr/>
    </dgm:pt>
    <dgm:pt modelId="{E30AC675-70E1-4B53-9417-87AA2BDF1B09}" type="pres">
      <dgm:prSet presAssocID="{D7DCFC48-FB72-4801-A9B2-7D15FC666A58}" presName="BalanceSpacing1" presStyleCnt="0"/>
      <dgm:spPr/>
    </dgm:pt>
    <dgm:pt modelId="{D1A1B471-941D-4AAF-B7B7-94476DEC3C95}" type="pres">
      <dgm:prSet presAssocID="{6DB5B8CB-C492-4692-BD03-DEDB12274B21}" presName="Accent1Text" presStyleLbl="node1" presStyleIdx="1" presStyleCnt="8"/>
      <dgm:spPr/>
      <dgm:t>
        <a:bodyPr/>
        <a:lstStyle/>
        <a:p>
          <a:endParaRPr lang="en-AU"/>
        </a:p>
      </dgm:t>
    </dgm:pt>
    <dgm:pt modelId="{38E7DE94-6FCB-46C9-8FF1-1E49313FA186}" type="pres">
      <dgm:prSet presAssocID="{6DB5B8CB-C492-4692-BD03-DEDB12274B21}" presName="spaceBetweenRectangles" presStyleCnt="0"/>
      <dgm:spPr/>
    </dgm:pt>
    <dgm:pt modelId="{55E351AC-A72A-466A-A680-3991C1DCB566}" type="pres">
      <dgm:prSet presAssocID="{10B4C8E7-46A2-47DE-A657-3A5A6FAF9AA8}" presName="composite" presStyleCnt="0"/>
      <dgm:spPr/>
    </dgm:pt>
    <dgm:pt modelId="{F6E6F699-43ED-483B-B925-6BF1AE547565}" type="pres">
      <dgm:prSet presAssocID="{10B4C8E7-46A2-47DE-A657-3A5A6FAF9AA8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0A8C417-C847-445A-A711-988316999721}" type="pres">
      <dgm:prSet presAssocID="{10B4C8E7-46A2-47DE-A657-3A5A6FAF9AA8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5A56E92-910B-40F0-AA6A-CCCDCDBF4350}" type="pres">
      <dgm:prSet presAssocID="{10B4C8E7-46A2-47DE-A657-3A5A6FAF9AA8}" presName="BalanceSpacing" presStyleCnt="0"/>
      <dgm:spPr/>
    </dgm:pt>
    <dgm:pt modelId="{55537197-351D-4D3E-9C04-718C86B796DD}" type="pres">
      <dgm:prSet presAssocID="{10B4C8E7-46A2-47DE-A657-3A5A6FAF9AA8}" presName="BalanceSpacing1" presStyleCnt="0"/>
      <dgm:spPr/>
    </dgm:pt>
    <dgm:pt modelId="{29880CE0-0A51-409B-B16E-DB8DF313F168}" type="pres">
      <dgm:prSet presAssocID="{B940D110-7900-45ED-AA7F-3EFCCF6EAA84}" presName="Accent1Text" presStyleLbl="node1" presStyleIdx="3" presStyleCnt="8"/>
      <dgm:spPr/>
      <dgm:t>
        <a:bodyPr/>
        <a:lstStyle/>
        <a:p>
          <a:endParaRPr lang="en-AU"/>
        </a:p>
      </dgm:t>
    </dgm:pt>
    <dgm:pt modelId="{1CF949CE-3688-4FF3-8A8B-EFFD5D5C875B}" type="pres">
      <dgm:prSet presAssocID="{B940D110-7900-45ED-AA7F-3EFCCF6EAA84}" presName="spaceBetweenRectangles" presStyleCnt="0"/>
      <dgm:spPr/>
    </dgm:pt>
    <dgm:pt modelId="{E6FCAAE1-EB1C-463B-B8FD-7A7C752EACB1}" type="pres">
      <dgm:prSet presAssocID="{3A28023F-82C4-415A-B287-D8CD0EF48547}" presName="composite" presStyleCnt="0"/>
      <dgm:spPr/>
    </dgm:pt>
    <dgm:pt modelId="{80227C1B-46F4-41A4-BED7-25F9FD526D4E}" type="pres">
      <dgm:prSet presAssocID="{3A28023F-82C4-415A-B287-D8CD0EF48547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472570C-F8E8-49D6-BC9D-8372ACE2E2BB}" type="pres">
      <dgm:prSet presAssocID="{3A28023F-82C4-415A-B287-D8CD0EF48547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762ECC4-E48B-4B25-AD1B-51649F2BE0E3}" type="pres">
      <dgm:prSet presAssocID="{3A28023F-82C4-415A-B287-D8CD0EF48547}" presName="BalanceSpacing" presStyleCnt="0"/>
      <dgm:spPr/>
    </dgm:pt>
    <dgm:pt modelId="{A086170D-1FD3-4C7E-8910-CCD79D556C31}" type="pres">
      <dgm:prSet presAssocID="{3A28023F-82C4-415A-B287-D8CD0EF48547}" presName="BalanceSpacing1" presStyleCnt="0"/>
      <dgm:spPr/>
    </dgm:pt>
    <dgm:pt modelId="{B00731ED-0B67-46FE-B27D-3203CCDF0082}" type="pres">
      <dgm:prSet presAssocID="{32125CC4-18B8-4653-AA1A-A1B331EEA93D}" presName="Accent1Text" presStyleLbl="node1" presStyleIdx="5" presStyleCnt="8"/>
      <dgm:spPr/>
      <dgm:t>
        <a:bodyPr/>
        <a:lstStyle/>
        <a:p>
          <a:endParaRPr lang="en-AU"/>
        </a:p>
      </dgm:t>
    </dgm:pt>
    <dgm:pt modelId="{D02CCAEE-E0B5-481F-8275-874F1DFA57E3}" type="pres">
      <dgm:prSet presAssocID="{32125CC4-18B8-4653-AA1A-A1B331EEA93D}" presName="spaceBetweenRectangles" presStyleCnt="0"/>
      <dgm:spPr/>
    </dgm:pt>
    <dgm:pt modelId="{AABCF675-BDFF-4FDF-B66A-35E0A24A0E53}" type="pres">
      <dgm:prSet presAssocID="{3404AE67-A3CA-4A89-B332-39F484D308FC}" presName="composite" presStyleCnt="0"/>
      <dgm:spPr/>
    </dgm:pt>
    <dgm:pt modelId="{55F68C45-840A-4A91-9FCB-1D717EF7582C}" type="pres">
      <dgm:prSet presAssocID="{3404AE67-A3CA-4A89-B332-39F484D308FC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E7980B3-093D-4DA5-9BBF-8A671F5CA18D}" type="pres">
      <dgm:prSet presAssocID="{3404AE67-A3CA-4A89-B332-39F484D308FC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1F862FE7-2D80-4C63-A9F8-BE528F5BE08D}" type="pres">
      <dgm:prSet presAssocID="{3404AE67-A3CA-4A89-B332-39F484D308FC}" presName="BalanceSpacing" presStyleCnt="0"/>
      <dgm:spPr/>
    </dgm:pt>
    <dgm:pt modelId="{720B0DFF-AF68-46BB-8B03-35B675954A40}" type="pres">
      <dgm:prSet presAssocID="{3404AE67-A3CA-4A89-B332-39F484D308FC}" presName="BalanceSpacing1" presStyleCnt="0"/>
      <dgm:spPr/>
    </dgm:pt>
    <dgm:pt modelId="{E5D467F5-6F83-40D6-AB7D-EA68F54051B3}" type="pres">
      <dgm:prSet presAssocID="{C02DAD53-B4DB-4272-A1C1-70969DA96BCF}" presName="Accent1Text" presStyleLbl="node1" presStyleIdx="7" presStyleCnt="8"/>
      <dgm:spPr/>
      <dgm:t>
        <a:bodyPr/>
        <a:lstStyle/>
        <a:p>
          <a:endParaRPr lang="en-AU"/>
        </a:p>
      </dgm:t>
    </dgm:pt>
  </dgm:ptLst>
  <dgm:cxnLst>
    <dgm:cxn modelId="{1F5F9958-E836-460B-BB9A-972CFFFFEE91}" type="presOf" srcId="{D7DCFC48-FB72-4801-A9B2-7D15FC666A58}" destId="{02539200-D1F9-4194-967B-79C3705C3AE3}" srcOrd="0" destOrd="0" presId="urn:microsoft.com/office/officeart/2008/layout/AlternatingHexagons"/>
    <dgm:cxn modelId="{1FCD2899-4656-4779-AB90-BDD1ADED0AA0}" type="presOf" srcId="{3404AE67-A3CA-4A89-B332-39F484D308FC}" destId="{55F68C45-840A-4A91-9FCB-1D717EF7582C}" srcOrd="0" destOrd="0" presId="urn:microsoft.com/office/officeart/2008/layout/AlternatingHexagons"/>
    <dgm:cxn modelId="{3D3614E2-C986-41D7-8F79-FD5F307E446A}" srcId="{6568B4B7-BE6A-4149-8816-1A384FDC0725}" destId="{3404AE67-A3CA-4A89-B332-39F484D308FC}" srcOrd="3" destOrd="0" parTransId="{78CB8747-8A49-4BFE-A4FD-B54CC85BD94D}" sibTransId="{C02DAD53-B4DB-4272-A1C1-70969DA96BCF}"/>
    <dgm:cxn modelId="{D75BA049-48F4-440D-A636-59D8B0EFF9CD}" type="presOf" srcId="{6DB5B8CB-C492-4692-BD03-DEDB12274B21}" destId="{D1A1B471-941D-4AAF-B7B7-94476DEC3C95}" srcOrd="0" destOrd="0" presId="urn:microsoft.com/office/officeart/2008/layout/AlternatingHexagons"/>
    <dgm:cxn modelId="{06B238DF-43FF-40D8-BFBE-9DBBF5B56D8E}" type="presOf" srcId="{97E01685-8754-4615-AB1B-B7B6720B3735}" destId="{60A8C417-C847-445A-A711-988316999721}" srcOrd="0" destOrd="0" presId="urn:microsoft.com/office/officeart/2008/layout/AlternatingHexagons"/>
    <dgm:cxn modelId="{66DA8638-D24D-42E8-A089-FC08C217173C}" type="presOf" srcId="{10B4C8E7-46A2-47DE-A657-3A5A6FAF9AA8}" destId="{F6E6F699-43ED-483B-B925-6BF1AE547565}" srcOrd="0" destOrd="0" presId="urn:microsoft.com/office/officeart/2008/layout/AlternatingHexagons"/>
    <dgm:cxn modelId="{71A241D3-4CEA-4073-AC8C-704751C57CE6}" type="presOf" srcId="{6568B4B7-BE6A-4149-8816-1A384FDC0725}" destId="{DD8F8F5D-017A-42A5-9A6B-50B3B9DB3154}" srcOrd="0" destOrd="0" presId="urn:microsoft.com/office/officeart/2008/layout/AlternatingHexagons"/>
    <dgm:cxn modelId="{27435F19-9A14-445E-BD29-FD65F96BAC29}" type="presOf" srcId="{B940D110-7900-45ED-AA7F-3EFCCF6EAA84}" destId="{29880CE0-0A51-409B-B16E-DB8DF313F168}" srcOrd="0" destOrd="0" presId="urn:microsoft.com/office/officeart/2008/layout/AlternatingHexagons"/>
    <dgm:cxn modelId="{14C1E51E-0236-4DA6-8A99-A7AD5F2B6677}" type="presOf" srcId="{2996DB2A-7773-4CB8-95BF-1DB10111ADA4}" destId="{0472570C-F8E8-49D6-BC9D-8372ACE2E2BB}" srcOrd="0" destOrd="0" presId="urn:microsoft.com/office/officeart/2008/layout/AlternatingHexagons"/>
    <dgm:cxn modelId="{832683C1-4573-441D-BD32-D246A836D35C}" srcId="{6568B4B7-BE6A-4149-8816-1A384FDC0725}" destId="{10B4C8E7-46A2-47DE-A657-3A5A6FAF9AA8}" srcOrd="1" destOrd="0" parTransId="{7B8F5CAF-78E7-47EC-98B5-6A783B25314D}" sibTransId="{B940D110-7900-45ED-AA7F-3EFCCF6EAA84}"/>
    <dgm:cxn modelId="{BACEAADA-594A-444F-B8FB-4F3244B4F6D1}" srcId="{6568B4B7-BE6A-4149-8816-1A384FDC0725}" destId="{D7DCFC48-FB72-4801-A9B2-7D15FC666A58}" srcOrd="0" destOrd="0" parTransId="{7B29B804-3CC3-435D-BF16-3A0D207D67E6}" sibTransId="{6DB5B8CB-C492-4692-BD03-DEDB12274B21}"/>
    <dgm:cxn modelId="{9746A904-F903-466C-8EC1-AFB860E25635}" srcId="{3A28023F-82C4-415A-B287-D8CD0EF48547}" destId="{2996DB2A-7773-4CB8-95BF-1DB10111ADA4}" srcOrd="0" destOrd="0" parTransId="{7EE08B84-7C03-4FC7-8B49-8EFA79549883}" sibTransId="{E3FE7BAD-CB6A-43FC-9641-301BEAC9E36B}"/>
    <dgm:cxn modelId="{95D159EB-38E5-4A15-A0FF-3B5C6668ADB1}" srcId="{6568B4B7-BE6A-4149-8816-1A384FDC0725}" destId="{3A28023F-82C4-415A-B287-D8CD0EF48547}" srcOrd="2" destOrd="0" parTransId="{D9493B74-9CA5-4907-B4B0-A33C62BCFD34}" sibTransId="{32125CC4-18B8-4653-AA1A-A1B331EEA93D}"/>
    <dgm:cxn modelId="{5A9E8E78-1D2A-4BDE-B646-71D958B3D99C}" type="presOf" srcId="{3A28023F-82C4-415A-B287-D8CD0EF48547}" destId="{80227C1B-46F4-41A4-BED7-25F9FD526D4E}" srcOrd="0" destOrd="0" presId="urn:microsoft.com/office/officeart/2008/layout/AlternatingHexagons"/>
    <dgm:cxn modelId="{250F80F9-D53C-4998-848F-1103D2ACCED3}" type="presOf" srcId="{32125CC4-18B8-4653-AA1A-A1B331EEA93D}" destId="{B00731ED-0B67-46FE-B27D-3203CCDF0082}" srcOrd="0" destOrd="0" presId="urn:microsoft.com/office/officeart/2008/layout/AlternatingHexagons"/>
    <dgm:cxn modelId="{8BC2B6D1-17D1-4F4D-8BAA-5BCF68563FAE}" srcId="{10B4C8E7-46A2-47DE-A657-3A5A6FAF9AA8}" destId="{97E01685-8754-4615-AB1B-B7B6720B3735}" srcOrd="0" destOrd="0" parTransId="{16F145A9-FE8B-43DD-BDA2-D22EBF70531A}" sibTransId="{5B7ECEC7-5117-4BFB-8B35-4FAF8204BB64}"/>
    <dgm:cxn modelId="{59DAFF29-DA1B-4BE5-AA45-04F667F95A0C}" type="presOf" srcId="{C02DAD53-B4DB-4272-A1C1-70969DA96BCF}" destId="{E5D467F5-6F83-40D6-AB7D-EA68F54051B3}" srcOrd="0" destOrd="0" presId="urn:microsoft.com/office/officeart/2008/layout/AlternatingHexagons"/>
    <dgm:cxn modelId="{7DC18730-C48A-4167-B594-ACF0DC01B2D6}" type="presParOf" srcId="{DD8F8F5D-017A-42A5-9A6B-50B3B9DB3154}" destId="{D765514B-1F52-49C3-9B6E-922F677B00A3}" srcOrd="0" destOrd="0" presId="urn:microsoft.com/office/officeart/2008/layout/AlternatingHexagons"/>
    <dgm:cxn modelId="{A907AFB3-AE42-45B1-8105-9A26A9231567}" type="presParOf" srcId="{D765514B-1F52-49C3-9B6E-922F677B00A3}" destId="{02539200-D1F9-4194-967B-79C3705C3AE3}" srcOrd="0" destOrd="0" presId="urn:microsoft.com/office/officeart/2008/layout/AlternatingHexagons"/>
    <dgm:cxn modelId="{4C6BB48B-A7FF-4259-ADDF-FC3C99A46EB7}" type="presParOf" srcId="{D765514B-1F52-49C3-9B6E-922F677B00A3}" destId="{E033203F-3DC5-4161-86E7-97A8F0137B1D}" srcOrd="1" destOrd="0" presId="urn:microsoft.com/office/officeart/2008/layout/AlternatingHexagons"/>
    <dgm:cxn modelId="{DDF1C740-DA24-4D45-81DF-1C8B05EA47EF}" type="presParOf" srcId="{D765514B-1F52-49C3-9B6E-922F677B00A3}" destId="{02D3DF50-89A2-41B2-BF35-01F3B9AF04D6}" srcOrd="2" destOrd="0" presId="urn:microsoft.com/office/officeart/2008/layout/AlternatingHexagons"/>
    <dgm:cxn modelId="{152333DF-E91A-4691-817A-796C16C1A028}" type="presParOf" srcId="{D765514B-1F52-49C3-9B6E-922F677B00A3}" destId="{E30AC675-70E1-4B53-9417-87AA2BDF1B09}" srcOrd="3" destOrd="0" presId="urn:microsoft.com/office/officeart/2008/layout/AlternatingHexagons"/>
    <dgm:cxn modelId="{EEEF2619-26D2-4F45-ACAC-087D3FE932E2}" type="presParOf" srcId="{D765514B-1F52-49C3-9B6E-922F677B00A3}" destId="{D1A1B471-941D-4AAF-B7B7-94476DEC3C95}" srcOrd="4" destOrd="0" presId="urn:microsoft.com/office/officeart/2008/layout/AlternatingHexagons"/>
    <dgm:cxn modelId="{8E8C802C-6CA0-4399-ACD8-5B93B52E9E0A}" type="presParOf" srcId="{DD8F8F5D-017A-42A5-9A6B-50B3B9DB3154}" destId="{38E7DE94-6FCB-46C9-8FF1-1E49313FA186}" srcOrd="1" destOrd="0" presId="urn:microsoft.com/office/officeart/2008/layout/AlternatingHexagons"/>
    <dgm:cxn modelId="{D52977F3-1704-4E7C-850F-0D807B22C2A5}" type="presParOf" srcId="{DD8F8F5D-017A-42A5-9A6B-50B3B9DB3154}" destId="{55E351AC-A72A-466A-A680-3991C1DCB566}" srcOrd="2" destOrd="0" presId="urn:microsoft.com/office/officeart/2008/layout/AlternatingHexagons"/>
    <dgm:cxn modelId="{D69AB81B-A174-424F-98CB-6978E2FC30EF}" type="presParOf" srcId="{55E351AC-A72A-466A-A680-3991C1DCB566}" destId="{F6E6F699-43ED-483B-B925-6BF1AE547565}" srcOrd="0" destOrd="0" presId="urn:microsoft.com/office/officeart/2008/layout/AlternatingHexagons"/>
    <dgm:cxn modelId="{391098FC-BAF5-44D6-BAD7-D8F5F6AB3C6C}" type="presParOf" srcId="{55E351AC-A72A-466A-A680-3991C1DCB566}" destId="{60A8C417-C847-445A-A711-988316999721}" srcOrd="1" destOrd="0" presId="urn:microsoft.com/office/officeart/2008/layout/AlternatingHexagons"/>
    <dgm:cxn modelId="{D50C4C6D-0F25-4C04-9BBA-E25D70AB3113}" type="presParOf" srcId="{55E351AC-A72A-466A-A680-3991C1DCB566}" destId="{75A56E92-910B-40F0-AA6A-CCCDCDBF4350}" srcOrd="2" destOrd="0" presId="urn:microsoft.com/office/officeart/2008/layout/AlternatingHexagons"/>
    <dgm:cxn modelId="{25F66DB0-0DB4-4E85-A54E-3D7D80B0E510}" type="presParOf" srcId="{55E351AC-A72A-466A-A680-3991C1DCB566}" destId="{55537197-351D-4D3E-9C04-718C86B796DD}" srcOrd="3" destOrd="0" presId="urn:microsoft.com/office/officeart/2008/layout/AlternatingHexagons"/>
    <dgm:cxn modelId="{04B56F00-C55F-46D5-9097-5B1737516BB4}" type="presParOf" srcId="{55E351AC-A72A-466A-A680-3991C1DCB566}" destId="{29880CE0-0A51-409B-B16E-DB8DF313F168}" srcOrd="4" destOrd="0" presId="urn:microsoft.com/office/officeart/2008/layout/AlternatingHexagons"/>
    <dgm:cxn modelId="{02531C43-838D-4074-958A-0CD5FF43325F}" type="presParOf" srcId="{DD8F8F5D-017A-42A5-9A6B-50B3B9DB3154}" destId="{1CF949CE-3688-4FF3-8A8B-EFFD5D5C875B}" srcOrd="3" destOrd="0" presId="urn:microsoft.com/office/officeart/2008/layout/AlternatingHexagons"/>
    <dgm:cxn modelId="{18E5472D-834D-4F6B-A432-6F7971469B15}" type="presParOf" srcId="{DD8F8F5D-017A-42A5-9A6B-50B3B9DB3154}" destId="{E6FCAAE1-EB1C-463B-B8FD-7A7C752EACB1}" srcOrd="4" destOrd="0" presId="urn:microsoft.com/office/officeart/2008/layout/AlternatingHexagons"/>
    <dgm:cxn modelId="{3C2B1F9E-4E88-4FCF-915F-582ECE656D60}" type="presParOf" srcId="{E6FCAAE1-EB1C-463B-B8FD-7A7C752EACB1}" destId="{80227C1B-46F4-41A4-BED7-25F9FD526D4E}" srcOrd="0" destOrd="0" presId="urn:microsoft.com/office/officeart/2008/layout/AlternatingHexagons"/>
    <dgm:cxn modelId="{8A04C47A-52F8-4EBC-9702-A414248178AA}" type="presParOf" srcId="{E6FCAAE1-EB1C-463B-B8FD-7A7C752EACB1}" destId="{0472570C-F8E8-49D6-BC9D-8372ACE2E2BB}" srcOrd="1" destOrd="0" presId="urn:microsoft.com/office/officeart/2008/layout/AlternatingHexagons"/>
    <dgm:cxn modelId="{C1D0DE46-00A6-464A-91B4-BA65345B23A6}" type="presParOf" srcId="{E6FCAAE1-EB1C-463B-B8FD-7A7C752EACB1}" destId="{1762ECC4-E48B-4B25-AD1B-51649F2BE0E3}" srcOrd="2" destOrd="0" presId="urn:microsoft.com/office/officeart/2008/layout/AlternatingHexagons"/>
    <dgm:cxn modelId="{009690C6-C008-4AD2-9FF8-E64CDE7449E7}" type="presParOf" srcId="{E6FCAAE1-EB1C-463B-B8FD-7A7C752EACB1}" destId="{A086170D-1FD3-4C7E-8910-CCD79D556C31}" srcOrd="3" destOrd="0" presId="urn:microsoft.com/office/officeart/2008/layout/AlternatingHexagons"/>
    <dgm:cxn modelId="{63EE3F28-7C1C-437D-88CC-B22F67ACA074}" type="presParOf" srcId="{E6FCAAE1-EB1C-463B-B8FD-7A7C752EACB1}" destId="{B00731ED-0B67-46FE-B27D-3203CCDF0082}" srcOrd="4" destOrd="0" presId="urn:microsoft.com/office/officeart/2008/layout/AlternatingHexagons"/>
    <dgm:cxn modelId="{44EC6315-4057-4D43-BF83-C7906D574C3E}" type="presParOf" srcId="{DD8F8F5D-017A-42A5-9A6B-50B3B9DB3154}" destId="{D02CCAEE-E0B5-481F-8275-874F1DFA57E3}" srcOrd="5" destOrd="0" presId="urn:microsoft.com/office/officeart/2008/layout/AlternatingHexagons"/>
    <dgm:cxn modelId="{37557E29-11E1-414B-9873-BB354B1F6868}" type="presParOf" srcId="{DD8F8F5D-017A-42A5-9A6B-50B3B9DB3154}" destId="{AABCF675-BDFF-4FDF-B66A-35E0A24A0E53}" srcOrd="6" destOrd="0" presId="urn:microsoft.com/office/officeart/2008/layout/AlternatingHexagons"/>
    <dgm:cxn modelId="{90C447F7-2816-4A0F-985F-D6C7986B115D}" type="presParOf" srcId="{AABCF675-BDFF-4FDF-B66A-35E0A24A0E53}" destId="{55F68C45-840A-4A91-9FCB-1D717EF7582C}" srcOrd="0" destOrd="0" presId="urn:microsoft.com/office/officeart/2008/layout/AlternatingHexagons"/>
    <dgm:cxn modelId="{0C5DE8BF-B27C-4DAE-BD4D-30A37B89E45B}" type="presParOf" srcId="{AABCF675-BDFF-4FDF-B66A-35E0A24A0E53}" destId="{EE7980B3-093D-4DA5-9BBF-8A671F5CA18D}" srcOrd="1" destOrd="0" presId="urn:microsoft.com/office/officeart/2008/layout/AlternatingHexagons"/>
    <dgm:cxn modelId="{B4479403-F615-4511-B1B4-27A515BCB611}" type="presParOf" srcId="{AABCF675-BDFF-4FDF-B66A-35E0A24A0E53}" destId="{1F862FE7-2D80-4C63-A9F8-BE528F5BE08D}" srcOrd="2" destOrd="0" presId="urn:microsoft.com/office/officeart/2008/layout/AlternatingHexagons"/>
    <dgm:cxn modelId="{2CE9156F-66C3-4947-9478-BDADB9E5AA57}" type="presParOf" srcId="{AABCF675-BDFF-4FDF-B66A-35E0A24A0E53}" destId="{720B0DFF-AF68-46BB-8B03-35B675954A40}" srcOrd="3" destOrd="0" presId="urn:microsoft.com/office/officeart/2008/layout/AlternatingHexagons"/>
    <dgm:cxn modelId="{F348F766-6329-41BB-B896-0525F1D5C317}" type="presParOf" srcId="{AABCF675-BDFF-4FDF-B66A-35E0A24A0E53}" destId="{E5D467F5-6F83-40D6-AB7D-EA68F54051B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539200-D1F9-4194-967B-79C3705C3AE3}">
      <dsp:nvSpPr>
        <dsp:cNvPr id="0" name=""/>
        <dsp:cNvSpPr/>
      </dsp:nvSpPr>
      <dsp:spPr>
        <a:xfrm rot="5400000">
          <a:off x="4527937" y="113067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Traffic Volume</a:t>
          </a:r>
        </a:p>
      </dsp:txBody>
      <dsp:txXfrm rot="-5400000">
        <a:off x="4866663" y="266465"/>
        <a:ext cx="1011327" cy="1162444"/>
      </dsp:txXfrm>
    </dsp:sp>
    <dsp:sp modelId="{E033203F-3DC5-4161-86E7-97A8F0137B1D}">
      <dsp:nvSpPr>
        <dsp:cNvPr id="0" name=""/>
        <dsp:cNvSpPr/>
      </dsp:nvSpPr>
      <dsp:spPr>
        <a:xfrm>
          <a:off x="6151531" y="341053"/>
          <a:ext cx="1884679" cy="101326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A1B471-941D-4AAF-B7B7-94476DEC3C95}">
      <dsp:nvSpPr>
        <dsp:cNvPr id="0" name=""/>
        <dsp:cNvSpPr/>
      </dsp:nvSpPr>
      <dsp:spPr>
        <a:xfrm rot="5400000">
          <a:off x="2941159" y="113067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54527"/>
            <a:satOff val="2430"/>
            <a:lumOff val="339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Hazards</a:t>
          </a:r>
        </a:p>
      </dsp:txBody>
      <dsp:txXfrm rot="-5400000">
        <a:off x="3279885" y="266465"/>
        <a:ext cx="1011327" cy="1162444"/>
      </dsp:txXfrm>
    </dsp:sp>
    <dsp:sp modelId="{F6E6F699-43ED-483B-B925-6BF1AE547565}">
      <dsp:nvSpPr>
        <dsp:cNvPr id="0" name=""/>
        <dsp:cNvSpPr/>
      </dsp:nvSpPr>
      <dsp:spPr>
        <a:xfrm rot="5400000">
          <a:off x="3731508" y="1546504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109055"/>
            <a:satOff val="4860"/>
            <a:lumOff val="679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Carriageway</a:t>
          </a:r>
        </a:p>
      </dsp:txBody>
      <dsp:txXfrm rot="-5400000">
        <a:off x="4070234" y="1699902"/>
        <a:ext cx="1011327" cy="1162444"/>
      </dsp:txXfrm>
    </dsp:sp>
    <dsp:sp modelId="{60A8C417-C847-445A-A711-988316999721}">
      <dsp:nvSpPr>
        <dsp:cNvPr id="0" name=""/>
        <dsp:cNvSpPr/>
      </dsp:nvSpPr>
      <dsp:spPr>
        <a:xfrm>
          <a:off x="1956600" y="1774490"/>
          <a:ext cx="1823883" cy="101326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 </a:t>
          </a:r>
          <a:endParaRPr lang="en-US" sz="3600" kern="1200" dirty="0"/>
        </a:p>
      </dsp:txBody>
      <dsp:txXfrm>
        <a:off x="1956600" y="1774490"/>
        <a:ext cx="1823883" cy="1013268"/>
      </dsp:txXfrm>
    </dsp:sp>
    <dsp:sp modelId="{29880CE0-0A51-409B-B16E-DB8DF313F168}">
      <dsp:nvSpPr>
        <dsp:cNvPr id="0" name=""/>
        <dsp:cNvSpPr/>
      </dsp:nvSpPr>
      <dsp:spPr>
        <a:xfrm rot="5400000">
          <a:off x="5318287" y="1546504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163582"/>
            <a:satOff val="7290"/>
            <a:lumOff val="1019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Road Stereotype</a:t>
          </a:r>
        </a:p>
      </dsp:txBody>
      <dsp:txXfrm rot="-5400000">
        <a:off x="5657013" y="1699902"/>
        <a:ext cx="1011327" cy="1162444"/>
      </dsp:txXfrm>
    </dsp:sp>
    <dsp:sp modelId="{80227C1B-46F4-41A4-BED7-25F9FD526D4E}">
      <dsp:nvSpPr>
        <dsp:cNvPr id="0" name=""/>
        <dsp:cNvSpPr/>
      </dsp:nvSpPr>
      <dsp:spPr>
        <a:xfrm rot="5400000">
          <a:off x="4527937" y="2979941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218109"/>
            <a:satOff val="9719"/>
            <a:lumOff val="1358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Access density</a:t>
          </a:r>
        </a:p>
      </dsp:txBody>
      <dsp:txXfrm rot="-5400000">
        <a:off x="4866663" y="3133339"/>
        <a:ext cx="1011327" cy="1162444"/>
      </dsp:txXfrm>
    </dsp:sp>
    <dsp:sp modelId="{0472570C-F8E8-49D6-BC9D-8372ACE2E2BB}">
      <dsp:nvSpPr>
        <dsp:cNvPr id="0" name=""/>
        <dsp:cNvSpPr/>
      </dsp:nvSpPr>
      <dsp:spPr>
        <a:xfrm>
          <a:off x="6151531" y="3207927"/>
          <a:ext cx="1884679" cy="101326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/>
        </a:p>
      </dsp:txBody>
      <dsp:txXfrm>
        <a:off x="6151531" y="3207927"/>
        <a:ext cx="1884679" cy="1013268"/>
      </dsp:txXfrm>
    </dsp:sp>
    <dsp:sp modelId="{B00731ED-0B67-46FE-B27D-3203CCDF0082}">
      <dsp:nvSpPr>
        <dsp:cNvPr id="0" name=""/>
        <dsp:cNvSpPr/>
      </dsp:nvSpPr>
      <dsp:spPr>
        <a:xfrm rot="5400000">
          <a:off x="2941159" y="2979941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272636"/>
            <a:satOff val="12149"/>
            <a:lumOff val="169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Intersection density</a:t>
          </a:r>
        </a:p>
      </dsp:txBody>
      <dsp:txXfrm rot="-5400000">
        <a:off x="3279885" y="3133339"/>
        <a:ext cx="1011327" cy="1162444"/>
      </dsp:txXfrm>
    </dsp:sp>
    <dsp:sp modelId="{55F68C45-840A-4A91-9FCB-1D717EF7582C}">
      <dsp:nvSpPr>
        <dsp:cNvPr id="0" name=""/>
        <dsp:cNvSpPr/>
      </dsp:nvSpPr>
      <dsp:spPr>
        <a:xfrm rot="5400000">
          <a:off x="3731508" y="4413379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327164"/>
            <a:satOff val="14579"/>
            <a:lumOff val="2038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Land use</a:t>
          </a:r>
        </a:p>
      </dsp:txBody>
      <dsp:txXfrm rot="-5400000">
        <a:off x="4070234" y="4566777"/>
        <a:ext cx="1011327" cy="1162444"/>
      </dsp:txXfrm>
    </dsp:sp>
    <dsp:sp modelId="{EE7980B3-093D-4DA5-9BBF-8A671F5CA18D}">
      <dsp:nvSpPr>
        <dsp:cNvPr id="0" name=""/>
        <dsp:cNvSpPr/>
      </dsp:nvSpPr>
      <dsp:spPr>
        <a:xfrm>
          <a:off x="1956600" y="4641364"/>
          <a:ext cx="1823883" cy="101326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467F5-6F83-40D6-AB7D-EA68F54051B3}">
      <dsp:nvSpPr>
        <dsp:cNvPr id="0" name=""/>
        <dsp:cNvSpPr/>
      </dsp:nvSpPr>
      <dsp:spPr>
        <a:xfrm rot="5400000">
          <a:off x="5318287" y="4413379"/>
          <a:ext cx="1688780" cy="146923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shade val="80000"/>
            <a:hueOff val="-381691"/>
            <a:satOff val="17009"/>
            <a:lumOff val="2377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tx1"/>
              </a:solidFill>
            </a:rPr>
            <a:t>Alignment</a:t>
          </a:r>
        </a:p>
      </dsp:txBody>
      <dsp:txXfrm rot="-5400000">
        <a:off x="5657013" y="4566777"/>
        <a:ext cx="1011327" cy="11624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B1AB6-BCDB-BD4E-9700-39C8E5A8D8B7}" type="datetimeFigureOut">
              <a:rPr lang="en-US" smtClean="0"/>
              <a:pPr/>
              <a:t>5/12/17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7709C-5F80-6A47-A075-5A20C8FA0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33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NOTE THAT THIS IS AGAINST </a:t>
            </a:r>
            <a:r>
              <a:rPr lang="en-AU" dirty="0" err="1" smtClean="0"/>
              <a:t>KiwiRAP</a:t>
            </a:r>
            <a:r>
              <a:rPr lang="en-AU" dirty="0" smtClean="0"/>
              <a:t> – NOT AGAINST</a:t>
            </a:r>
            <a:r>
              <a:rPr lang="en-AU" baseline="0" dirty="0" smtClean="0"/>
              <a:t> CRASH RATE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709C-5F80-6A47-A075-5A20C8FA033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30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</a:t>
            </a:r>
            <a:r>
              <a:rPr lang="en-AU" baseline="0" dirty="0" smtClean="0"/>
              <a:t> 2015 the IRR categories were still arbitrary.  They have now been set somewhat differently to those shown above.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709C-5F80-6A47-A075-5A20C8FA033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32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Why it’s important to give local governments a cost effective risk rating tool. Their crashes are distributed. Can’t rely on crash clusters, but also can’t treat the entire network (unlike M and A roads).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709C-5F80-6A47-A075-5A20C8FA033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501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Spreadsheet based tool using manual data entry based on available data (Opensource data) and some manual entry using Google </a:t>
            </a:r>
            <a:r>
              <a:rPr lang="en-AU" dirty="0" err="1"/>
              <a:t>StreetView</a:t>
            </a:r>
            <a:r>
              <a:rPr lang="en-AU" dirty="0"/>
              <a:t> and Google Earth.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709C-5F80-6A47-A075-5A20C8FA033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30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Crash data of</a:t>
            </a:r>
            <a:r>
              <a:rPr lang="en-AU" baseline="0" dirty="0"/>
              <a:t> 7 years was used  as opposed to the traditional 5 years to increase data set.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aseline="0" dirty="0"/>
              <a:t>Only FSI because that’s what the Safe System says.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aseline="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709C-5F80-6A47-A075-5A20C8FA033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85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This now</a:t>
            </a:r>
            <a:r>
              <a:rPr lang="en-AU" baseline="0" dirty="0" smtClean="0"/>
              <a:t> uses the official 2016 categories for rural roads.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7709C-5F80-6A47-A075-5A20C8FA033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95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524" y="258865"/>
            <a:ext cx="3957209" cy="510058"/>
          </a:xfrm>
          <a:prstGeom prst="rect">
            <a:avLst/>
          </a:prstGeom>
        </p:spPr>
        <p:txBody>
          <a:bodyPr/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2250" y="960913"/>
            <a:ext cx="7772400" cy="568193"/>
          </a:xfrm>
          <a:prstGeom prst="rect">
            <a:avLst/>
          </a:prstGeom>
        </p:spPr>
        <p:txBody>
          <a:bodyPr/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702" y="1712933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576608" y="6107898"/>
            <a:ext cx="4120283" cy="5100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ROAD</a:t>
            </a:r>
            <a:r>
              <a:rPr kumimoji="0" lang="en-US" sz="1100" b="0" i="0" u="none" strike="noStrike" kern="1200" cap="none" spc="0" normalizeH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SAFETY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Helvetica Light"/>
              <a:ea typeface="+mj-ea"/>
              <a:cs typeface="Helvetica Light"/>
            </a:endParaRPr>
          </a:p>
          <a:p>
            <a:pPr lvl="0">
              <a:spcBef>
                <a:spcPct val="0"/>
              </a:spcBef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ENGINEERING</a:t>
            </a:r>
            <a:r>
              <a:rPr lang="en-US" sz="900" dirty="0">
                <a:solidFill>
                  <a:schemeClr val="accent2"/>
                </a:solidFill>
                <a:latin typeface="Helvetica Light"/>
                <a:cs typeface="Helvetica Light"/>
              </a:rPr>
              <a:t> </a:t>
            </a:r>
            <a:r>
              <a:rPr lang="en-US" sz="900" dirty="0">
                <a:solidFill>
                  <a:schemeClr val="accent3"/>
                </a:solidFill>
                <a:latin typeface="Helvetica Light"/>
                <a:cs typeface="Helvetica Light"/>
              </a:rPr>
              <a:t>|</a:t>
            </a:r>
            <a:r>
              <a:rPr lang="en-US" sz="900" dirty="0">
                <a:solidFill>
                  <a:schemeClr val="accent2"/>
                </a:solidFill>
                <a:latin typeface="Helvetica Light"/>
                <a:cs typeface="Helvetica Light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RISK MANAGEMENT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|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FACILITATION AND TRAINING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500" b="0" i="0" kern="1200">
          <a:solidFill>
            <a:schemeClr val="accent3"/>
          </a:solidFill>
          <a:latin typeface="Helvetica Light"/>
          <a:ea typeface="+mj-ea"/>
          <a:cs typeface="Helvetica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5.svg"/><Relationship Id="rId13" Type="http://schemas.openxmlformats.org/officeDocument/2006/relationships/image" Target="../media/image17.png"/><Relationship Id="rId14" Type="http://schemas.openxmlformats.org/officeDocument/2006/relationships/image" Target="../media/image17.svg"/><Relationship Id="rId15" Type="http://schemas.openxmlformats.org/officeDocument/2006/relationships/image" Target="../media/image18.png"/><Relationship Id="rId16" Type="http://schemas.openxmlformats.org/officeDocument/2006/relationships/image" Target="../media/image19.sv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14.png"/><Relationship Id="rId8" Type="http://schemas.openxmlformats.org/officeDocument/2006/relationships/image" Target="../media/image11.svg"/><Relationship Id="rId9" Type="http://schemas.openxmlformats.org/officeDocument/2006/relationships/image" Target="../media/image15.png"/><Relationship Id="rId10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6785" y="1143844"/>
            <a:ext cx="8383854" cy="510058"/>
          </a:xfrm>
        </p:spPr>
        <p:txBody>
          <a:bodyPr>
            <a:noAutofit/>
          </a:bodyPr>
          <a:lstStyle/>
          <a:p>
            <a:r>
              <a:rPr lang="en-US" sz="3200" dirty="0" smtClean="0"/>
              <a:t>Calibrating </a:t>
            </a:r>
            <a:r>
              <a:rPr lang="en-US" sz="3200" dirty="0"/>
              <a:t>Infrastructure Risk Rating </a:t>
            </a:r>
            <a:r>
              <a:rPr lang="en-US" sz="3200" dirty="0" smtClean="0"/>
              <a:t>(IRR) for Victorian roads</a:t>
            </a:r>
            <a:endParaRPr lang="en-US" sz="32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46785" y="401785"/>
            <a:ext cx="3957209" cy="6519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accent3"/>
                </a:solidFill>
                <a:latin typeface="Helvetica Light"/>
                <a:ea typeface="+mj-ea"/>
                <a:cs typeface="Helvetica Light"/>
              </a:rPr>
              <a:t>TOM </a:t>
            </a:r>
            <a:r>
              <a:rPr lang="en-US" sz="1400" dirty="0">
                <a:solidFill>
                  <a:schemeClr val="accent3"/>
                </a:solidFill>
                <a:latin typeface="Helvetica Light"/>
                <a:ea typeface="+mj-ea"/>
                <a:cs typeface="Helvetica Light"/>
              </a:rPr>
              <a:t>BEER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Helvetica Light"/>
              <a:ea typeface="+mj-ea"/>
              <a:cs typeface="Helvetica Ligh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 smtClean="0">
                <a:solidFill>
                  <a:schemeClr val="accent2"/>
                </a:solidFill>
                <a:latin typeface="Helvetica Light"/>
                <a:ea typeface="+mj-ea"/>
                <a:cs typeface="Helvetica Light"/>
              </a:rPr>
              <a:t>DIRECTOR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|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SAFE SYSTEM SOLUTIONS PTY</a:t>
            </a:r>
            <a:r>
              <a:rPr kumimoji="0" lang="en-US" sz="900" b="0" i="0" u="none" strike="noStrike" kern="1200" cap="none" spc="0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LTD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chemeClr val="accent2"/>
                </a:solidFill>
                <a:latin typeface="Helvetica Light"/>
                <a:ea typeface="+mj-ea"/>
                <a:cs typeface="Helvetica Light"/>
              </a:rPr>
              <a:t>www.SafeSystemSolutions.com.au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Helvetica Light"/>
              <a:ea typeface="+mj-ea"/>
              <a:cs typeface="Helvetica Ligh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46785" y="6093670"/>
            <a:ext cx="4120283" cy="5100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ROAD</a:t>
            </a:r>
            <a:r>
              <a:rPr kumimoji="0" lang="en-US" sz="1100" b="0" i="0" u="none" strike="noStrike" kern="1200" cap="none" spc="0" normalizeH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SAFETY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Helvetica Light"/>
              <a:ea typeface="+mj-ea"/>
              <a:cs typeface="Helvetica Light"/>
            </a:endParaRPr>
          </a:p>
          <a:p>
            <a:pPr lvl="0">
              <a:spcBef>
                <a:spcPct val="0"/>
              </a:spcBef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ENGINEERING</a:t>
            </a:r>
            <a:r>
              <a:rPr lang="en-US" sz="900" dirty="0">
                <a:solidFill>
                  <a:schemeClr val="accent2"/>
                </a:solidFill>
                <a:latin typeface="Helvetica Light"/>
                <a:cs typeface="Helvetica Light"/>
              </a:rPr>
              <a:t> </a:t>
            </a:r>
            <a:r>
              <a:rPr lang="en-US" sz="900" dirty="0">
                <a:solidFill>
                  <a:schemeClr val="accent3"/>
                </a:solidFill>
                <a:latin typeface="Helvetica Light"/>
                <a:cs typeface="Helvetica Light"/>
              </a:rPr>
              <a:t>|</a:t>
            </a:r>
            <a:r>
              <a:rPr lang="en-US" sz="900" dirty="0">
                <a:solidFill>
                  <a:schemeClr val="accent2"/>
                </a:solidFill>
                <a:latin typeface="Helvetica Light"/>
                <a:cs typeface="Helvetica Light"/>
              </a:rPr>
              <a:t>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RISK MANAGEMENT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|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elvetica Light"/>
                <a:ea typeface="+mj-ea"/>
                <a:cs typeface="Helvetica Light"/>
              </a:rPr>
              <a:t> FACILITATION AND TRAINING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48158B-F74B-413B-AF61-B7D5439999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xmlns="" id="{51605832-92F8-457F-B8DE-86DDA3DE38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3382633"/>
              </p:ext>
            </p:extLst>
          </p:nvPr>
        </p:nvGraphicFramePr>
        <p:xfrm>
          <a:off x="-1933931" y="104172"/>
          <a:ext cx="9992811" cy="5995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c 7" descr="Truck">
            <a:extLst>
              <a:ext uri="{FF2B5EF4-FFF2-40B4-BE49-F238E27FC236}">
                <a16:creationId xmlns:a16="http://schemas.microsoft.com/office/drawing/2014/main" xmlns="" id="{1494D9DC-DBA0-4DE7-838E-B9562AA703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1600000">
            <a:off x="7672722" y="4347220"/>
            <a:ext cx="914400" cy="914400"/>
          </a:xfrm>
          <a:prstGeom prst="rect">
            <a:avLst/>
          </a:prstGeom>
        </p:spPr>
      </p:pic>
      <p:pic>
        <p:nvPicPr>
          <p:cNvPr id="10" name="Graphic 9" descr="Car">
            <a:extLst>
              <a:ext uri="{FF2B5EF4-FFF2-40B4-BE49-F238E27FC236}">
                <a16:creationId xmlns:a16="http://schemas.microsoft.com/office/drawing/2014/main" xmlns="" id="{156D10A5-D5E4-4D68-B640-11F4B9D76A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672722" y="2594583"/>
            <a:ext cx="914400" cy="914400"/>
          </a:xfrm>
          <a:prstGeom prst="rect">
            <a:avLst/>
          </a:prstGeom>
        </p:spPr>
      </p:pic>
      <p:pic>
        <p:nvPicPr>
          <p:cNvPr id="12" name="Graphic 11" descr="Taxi">
            <a:extLst>
              <a:ext uri="{FF2B5EF4-FFF2-40B4-BE49-F238E27FC236}">
                <a16:creationId xmlns:a16="http://schemas.microsoft.com/office/drawing/2014/main" xmlns="" id="{2D6763CF-C727-4E97-9540-108B6125D2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484276" y="4188204"/>
            <a:ext cx="914400" cy="914400"/>
          </a:xfrm>
          <a:prstGeom prst="rect">
            <a:avLst/>
          </a:prstGeom>
        </p:spPr>
      </p:pic>
      <p:pic>
        <p:nvPicPr>
          <p:cNvPr id="14" name="Graphic 13" descr="Bus">
            <a:extLst>
              <a:ext uri="{FF2B5EF4-FFF2-40B4-BE49-F238E27FC236}">
                <a16:creationId xmlns:a16="http://schemas.microsoft.com/office/drawing/2014/main" xmlns="" id="{486A2D5E-4C84-45E4-A5C9-989E0556F4F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578499" y="3397690"/>
            <a:ext cx="914400" cy="914400"/>
          </a:xfrm>
          <a:prstGeom prst="rect">
            <a:avLst/>
          </a:prstGeom>
        </p:spPr>
      </p:pic>
      <p:pic>
        <p:nvPicPr>
          <p:cNvPr id="20" name="Graphic 19" descr="Tractor">
            <a:extLst>
              <a:ext uri="{FF2B5EF4-FFF2-40B4-BE49-F238E27FC236}">
                <a16:creationId xmlns:a16="http://schemas.microsoft.com/office/drawing/2014/main" xmlns="" id="{1E706AE7-7311-43EF-9C2F-716FBA2339B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574188" y="2644815"/>
            <a:ext cx="914400" cy="914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E6A0BAC-1427-4591-8CAA-28FF8F165741}"/>
              </a:ext>
            </a:extLst>
          </p:cNvPr>
          <p:cNvSpPr txBox="1"/>
          <p:nvPr/>
        </p:nvSpPr>
        <p:spPr>
          <a:xfrm>
            <a:off x="5384346" y="1123621"/>
            <a:ext cx="32865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>
                <a:solidFill>
                  <a:schemeClr val="accent3"/>
                </a:solidFill>
                <a:latin typeface="Corbel" panose="020B0503020204020204" pitchFamily="34" charset="0"/>
              </a:rPr>
              <a:t>The Infrastructure Risk Rating tool</a:t>
            </a:r>
          </a:p>
        </p:txBody>
      </p:sp>
    </p:spTree>
    <p:extLst>
      <p:ext uri="{BB962C8B-B14F-4D97-AF65-F5344CB8AC3E}">
        <p14:creationId xmlns:p14="http://schemas.microsoft.com/office/powerpoint/2010/main" val="2700824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2E1039-1CBA-44A5-8992-1D24E5B8B0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6DD981-98D0-4621-9484-50A451B39C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AD5B9AF-874E-4D5E-9EEB-F4BDE5825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8" y="960913"/>
            <a:ext cx="7213728" cy="4900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C45545C-C3E8-49FF-BF25-DC67EDB36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7502" y="3844811"/>
            <a:ext cx="9239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42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Aim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B04EB90-C996-44F6-A25D-DDBECFEBB300}"/>
              </a:ext>
            </a:extLst>
          </p:cNvPr>
          <p:cNvSpPr/>
          <p:nvPr/>
        </p:nvSpPr>
        <p:spPr>
          <a:xfrm>
            <a:off x="602250" y="1443841"/>
            <a:ext cx="7820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Verification of the IRR on rural Victorian roads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A104C51-9C27-4C2C-A008-AC1A356E0221}"/>
              </a:ext>
            </a:extLst>
          </p:cNvPr>
          <p:cNvSpPr/>
          <p:nvPr/>
        </p:nvSpPr>
        <p:spPr>
          <a:xfrm>
            <a:off x="602249" y="2551837"/>
            <a:ext cx="71483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850 kilometres of 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local roads and arterials.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Identification of the correlation between crash rate and IRR Score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E192DAF9-71FA-41E3-9EA5-38AC7EDC07AE}"/>
              </a:ext>
            </a:extLst>
          </p:cNvPr>
          <p:cNvSpPr txBox="1">
            <a:spLocks/>
          </p:cNvSpPr>
          <p:nvPr/>
        </p:nvSpPr>
        <p:spPr>
          <a:xfrm>
            <a:off x="602250" y="2012034"/>
            <a:ext cx="7772400" cy="56819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500" b="0" i="0" kern="1200">
                <a:solidFill>
                  <a:schemeClr val="accent3"/>
                </a:solidFill>
                <a:latin typeface="Helvetica Light"/>
                <a:ea typeface="+mj-ea"/>
                <a:cs typeface="Helvetica Light"/>
              </a:defRPr>
            </a:lvl1pPr>
          </a:lstStyle>
          <a:p>
            <a:r>
              <a:rPr lang="en-AU" dirty="0"/>
              <a:t>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111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3A4B32-D6EE-4706-97A0-7D896BE06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4D69D19-2575-41FE-AABF-D85428B138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77FEED1-3160-477F-A652-95E771FC9D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23" y="4852282"/>
            <a:ext cx="8901628" cy="1037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181748D-BB9B-4386-BAF3-29272BF821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23" y="1859280"/>
            <a:ext cx="8901628" cy="9410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787B187-5666-410C-975C-29666E139A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23" y="2795065"/>
            <a:ext cx="8901628" cy="9791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4254435-7697-4972-9098-0E623FDFD1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23" y="3774234"/>
            <a:ext cx="8901628" cy="10780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8F8C063-9F0E-4218-B7D2-3D1AFDA4CC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24"/>
          <a:stretch/>
        </p:blipFill>
        <p:spPr>
          <a:xfrm>
            <a:off x="96323" y="915296"/>
            <a:ext cx="8901628" cy="94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62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xmlns="" id="{6FE6E8C9-841E-44C0-A5BC-C8ACE638E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250" y="873963"/>
            <a:ext cx="7772400" cy="568193"/>
          </a:xfrm>
        </p:spPr>
        <p:txBody>
          <a:bodyPr/>
          <a:lstStyle/>
          <a:p>
            <a:r>
              <a:rPr lang="en-AU" dirty="0"/>
              <a:t>Method - Computing of the IRR score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6AA1F35-1CA0-49F7-8413-0B92572C48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00" y="1437050"/>
            <a:ext cx="5039833" cy="1966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274DCB9-6BCA-41A2-87E0-568F8C12FB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00" y="3520440"/>
            <a:ext cx="5039833" cy="21539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AAC2C84-E5BB-4EAC-980E-6DC465E23F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74" b="-12"/>
          <a:stretch/>
        </p:blipFill>
        <p:spPr>
          <a:xfrm>
            <a:off x="5533133" y="1260247"/>
            <a:ext cx="3342167" cy="44141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7B9B3B7-1E2D-476D-B9B5-B4E2475B8F9B}"/>
              </a:ext>
            </a:extLst>
          </p:cNvPr>
          <p:cNvSpPr txBox="1"/>
          <p:nvPr/>
        </p:nvSpPr>
        <p:spPr>
          <a:xfrm>
            <a:off x="3092315" y="1423656"/>
            <a:ext cx="2299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Source: Google Maps</a:t>
            </a: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9A928CB-3904-4500-A676-B9F7B0A29A1C}"/>
              </a:ext>
            </a:extLst>
          </p:cNvPr>
          <p:cNvSpPr txBox="1"/>
          <p:nvPr/>
        </p:nvSpPr>
        <p:spPr>
          <a:xfrm>
            <a:off x="3689958" y="5389928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Source: ArcGIS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01310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Method – Crash Rates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Crashes were found using VicRoads </a:t>
            </a:r>
            <a:r>
              <a:rPr lang="en-US" sz="1600" dirty="0" err="1">
                <a:solidFill>
                  <a:schemeClr val="tx1"/>
                </a:solidFill>
              </a:rPr>
              <a:t>CrashStats</a:t>
            </a: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Fatal and serious injury crashes only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7 Year time period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D518CD8-8D47-402C-A4F2-580487450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584" y="2380647"/>
            <a:ext cx="4003835" cy="3214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2CF4004-C64A-4A3E-90F0-AAEB8A6E16BC}"/>
              </a:ext>
            </a:extLst>
          </p:cNvPr>
          <p:cNvSpPr txBox="1"/>
          <p:nvPr/>
        </p:nvSpPr>
        <p:spPr>
          <a:xfrm>
            <a:off x="5005584" y="5594663"/>
            <a:ext cx="18781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Source: Crash Stats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747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Results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9FF46059-B2DC-426E-B8BE-69AACF172C87}"/>
              </a:ext>
            </a:extLst>
          </p:cNvPr>
          <p:cNvGrpSpPr/>
          <p:nvPr/>
        </p:nvGrpSpPr>
        <p:grpSpPr>
          <a:xfrm>
            <a:off x="852464" y="1529106"/>
            <a:ext cx="7810769" cy="4164684"/>
            <a:chOff x="0" y="0"/>
            <a:chExt cx="5327467" cy="3723458"/>
          </a:xfrm>
        </p:grpSpPr>
        <p:graphicFrame>
          <p:nvGraphicFramePr>
            <p:cNvPr id="18" name="Chart 17">
              <a:extLst>
                <a:ext uri="{FF2B5EF4-FFF2-40B4-BE49-F238E27FC236}">
                  <a16:creationId xmlns="" xmlns:a16="http://schemas.microsoft.com/office/drawing/2014/main" id="{9EDC81DB-9CC4-4CF0-A699-A6E2AAA4BF4E}"/>
                </a:ext>
              </a:extLst>
            </p:cNvPr>
            <p:cNvGraphicFramePr/>
            <p:nvPr/>
          </p:nvGraphicFramePr>
          <p:xfrm>
            <a:off x="0" y="0"/>
            <a:ext cx="5327467" cy="37234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66AB7885-911D-4186-9801-545C24C3E08F}"/>
                </a:ext>
              </a:extLst>
            </p:cNvPr>
            <p:cNvSpPr/>
            <p:nvPr/>
          </p:nvSpPr>
          <p:spPr>
            <a:xfrm>
              <a:off x="1094387" y="419648"/>
              <a:ext cx="1373105" cy="2785483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AU" sz="11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6F621A0F-B10F-4892-9DDD-C666EC496BA8}"/>
                </a:ext>
              </a:extLst>
            </p:cNvPr>
            <p:cNvSpPr/>
            <p:nvPr/>
          </p:nvSpPr>
          <p:spPr>
            <a:xfrm>
              <a:off x="387886" y="419648"/>
              <a:ext cx="706502" cy="2814981"/>
            </a:xfrm>
            <a:prstGeom prst="rect">
              <a:avLst/>
            </a:prstGeom>
            <a:solidFill>
              <a:srgbClr val="92D05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AU" sz="1100" dirty="0"/>
            </a:p>
          </p:txBody>
        </p:sp>
        <p:sp>
          <p:nvSpPr>
            <p:cNvPr id="21" name="TextBox 15">
              <a:extLst>
                <a:ext uri="{FF2B5EF4-FFF2-40B4-BE49-F238E27FC236}">
                  <a16:creationId xmlns="" xmlns:a16="http://schemas.microsoft.com/office/drawing/2014/main" id="{1E650A4D-5EC8-4DC2-AA66-1C9E3F1BE15C}"/>
                </a:ext>
              </a:extLst>
            </p:cNvPr>
            <p:cNvSpPr txBox="1"/>
            <p:nvPr/>
          </p:nvSpPr>
          <p:spPr>
            <a:xfrm>
              <a:off x="442590" y="534038"/>
              <a:ext cx="467665" cy="30504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900" dirty="0"/>
                <a:t>Low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31068C96-1716-4DDD-80C7-2B2124819AA0}"/>
                </a:ext>
              </a:extLst>
            </p:cNvPr>
            <p:cNvSpPr/>
            <p:nvPr/>
          </p:nvSpPr>
          <p:spPr>
            <a:xfrm>
              <a:off x="2461778" y="419648"/>
              <a:ext cx="1385480" cy="2785483"/>
            </a:xfrm>
            <a:prstGeom prst="rect">
              <a:avLst/>
            </a:prstGeom>
            <a:solidFill>
              <a:srgbClr val="FFC00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AU" sz="1100">
                <a:solidFill>
                  <a:srgbClr val="FFC000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007056CC-B355-4EB9-8E41-530CA2E739BA}"/>
                </a:ext>
              </a:extLst>
            </p:cNvPr>
            <p:cNvSpPr/>
            <p:nvPr/>
          </p:nvSpPr>
          <p:spPr>
            <a:xfrm>
              <a:off x="3847258" y="419649"/>
              <a:ext cx="1367389" cy="2785482"/>
            </a:xfrm>
            <a:prstGeom prst="rect">
              <a:avLst/>
            </a:prstGeom>
            <a:solidFill>
              <a:srgbClr val="FF000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AU" sz="1100" dirty="0"/>
            </a:p>
          </p:txBody>
        </p:sp>
        <p:sp>
          <p:nvSpPr>
            <p:cNvPr id="24" name="TextBox 20">
              <a:extLst>
                <a:ext uri="{FF2B5EF4-FFF2-40B4-BE49-F238E27FC236}">
                  <a16:creationId xmlns="" xmlns:a16="http://schemas.microsoft.com/office/drawing/2014/main" id="{58FF7450-413F-4D4C-AB27-4FF552DB5DD6}"/>
                </a:ext>
              </a:extLst>
            </p:cNvPr>
            <p:cNvSpPr txBox="1"/>
            <p:nvPr/>
          </p:nvSpPr>
          <p:spPr>
            <a:xfrm>
              <a:off x="1288868" y="538842"/>
              <a:ext cx="1040130" cy="30504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900"/>
                <a:t>Low-Medium</a:t>
              </a:r>
            </a:p>
          </p:txBody>
        </p:sp>
        <p:sp>
          <p:nvSpPr>
            <p:cNvPr id="25" name="TextBox 21">
              <a:extLst>
                <a:ext uri="{FF2B5EF4-FFF2-40B4-BE49-F238E27FC236}">
                  <a16:creationId xmlns="" xmlns:a16="http://schemas.microsoft.com/office/drawing/2014/main" id="{A6A1AC39-4BDA-46AF-A47E-922F584F594F}"/>
                </a:ext>
              </a:extLst>
            </p:cNvPr>
            <p:cNvSpPr txBox="1"/>
            <p:nvPr/>
          </p:nvSpPr>
          <p:spPr>
            <a:xfrm>
              <a:off x="2797628" y="538842"/>
              <a:ext cx="971550" cy="30504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900"/>
                <a:t>Medium</a:t>
              </a:r>
            </a:p>
          </p:txBody>
        </p:sp>
        <p:sp>
          <p:nvSpPr>
            <p:cNvPr id="26" name="TextBox 22">
              <a:extLst>
                <a:ext uri="{FF2B5EF4-FFF2-40B4-BE49-F238E27FC236}">
                  <a16:creationId xmlns="" xmlns:a16="http://schemas.microsoft.com/office/drawing/2014/main" id="{D55C477B-AB25-4982-BE9A-A76A14D3DEEA}"/>
                </a:ext>
              </a:extLst>
            </p:cNvPr>
            <p:cNvSpPr txBox="1"/>
            <p:nvPr/>
          </p:nvSpPr>
          <p:spPr>
            <a:xfrm>
              <a:off x="4085408" y="531222"/>
              <a:ext cx="971550" cy="30504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900"/>
                <a:t>Medium-High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1056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4DF173CC-C926-4AF1-876A-EBF807A15B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189770"/>
              </p:ext>
            </p:extLst>
          </p:nvPr>
        </p:nvGraphicFramePr>
        <p:xfrm>
          <a:off x="602250" y="1661160"/>
          <a:ext cx="7772400" cy="341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4372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63276A-A4F1-4265-A5F6-1757D1670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Acknowledgements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2C68686-A00B-4CFA-9BC1-BE38F4D43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3361" y="2342662"/>
            <a:ext cx="6400800" cy="1944668"/>
          </a:xfrm>
        </p:spPr>
        <p:txBody>
          <a:bodyPr/>
          <a:lstStyle/>
          <a:p>
            <a:endParaRPr lang="en-AU" dirty="0">
              <a:solidFill>
                <a:schemeClr val="tx1"/>
              </a:solidFill>
            </a:endParaRPr>
          </a:p>
          <a:p>
            <a:endParaRPr lang="en-AU" dirty="0">
              <a:solidFill>
                <a:schemeClr val="tx1"/>
              </a:solidFill>
            </a:endParaRPr>
          </a:p>
          <a:p>
            <a:endParaRPr lang="en-AU" dirty="0">
              <a:solidFill>
                <a:schemeClr val="tx1"/>
              </a:solidFill>
            </a:endParaRPr>
          </a:p>
          <a:p>
            <a:endParaRPr lang="en-AU" dirty="0">
              <a:solidFill>
                <a:schemeClr val="tx1"/>
              </a:solidFill>
            </a:endParaRPr>
          </a:p>
          <a:p>
            <a:endParaRPr lang="en-AU" dirty="0">
              <a:solidFill>
                <a:schemeClr val="tx1"/>
              </a:solidFill>
            </a:endParaRPr>
          </a:p>
          <a:p>
            <a:endParaRPr lang="en-AU" dirty="0"/>
          </a:p>
        </p:txBody>
      </p:sp>
      <p:pic>
        <p:nvPicPr>
          <p:cNvPr id="1026" name="Picture 2" descr="https://can.org.nz/system/files/NZTA%20logo_colour.jpg">
            <a:extLst>
              <a:ext uri="{FF2B5EF4-FFF2-40B4-BE49-F238E27FC236}">
                <a16:creationId xmlns:a16="http://schemas.microsoft.com/office/drawing/2014/main" xmlns="" id="{34940285-CCC7-4F47-9170-1C58D3B99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020" y="2097788"/>
            <a:ext cx="3124748" cy="100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abley.com/assets/Logos/_resampled/SetWidth220-logo.png">
            <a:extLst>
              <a:ext uri="{FF2B5EF4-FFF2-40B4-BE49-F238E27FC236}">
                <a16:creationId xmlns:a16="http://schemas.microsoft.com/office/drawing/2014/main" xmlns="" id="{E1A0DF77-8B2A-4587-BBF7-AA29E31DD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6533" y="2097788"/>
            <a:ext cx="209550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monashbaseball.files.wordpress.com/2015/02/monash_uni_logo.jpg">
            <a:extLst>
              <a:ext uri="{FF2B5EF4-FFF2-40B4-BE49-F238E27FC236}">
                <a16:creationId xmlns:a16="http://schemas.microsoft.com/office/drawing/2014/main" xmlns="" id="{4A129A6A-D04A-43B6-AABB-64A156F63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3946" y="3349525"/>
            <a:ext cx="3960207" cy="78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3FE8978-9FD7-4B42-B83C-F12FA4579E4D}"/>
              </a:ext>
            </a:extLst>
          </p:cNvPr>
          <p:cNvSpPr/>
          <p:nvPr/>
        </p:nvSpPr>
        <p:spPr>
          <a:xfrm>
            <a:off x="3236567" y="3895670"/>
            <a:ext cx="301345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AU" dirty="0">
                <a:latin typeface="Arial Narrow" panose="020B0606020202030204" pitchFamily="34" charset="0"/>
                <a:ea typeface="Calibri" panose="020F0502020204030204" pitchFamily="34" charset="0"/>
              </a:rPr>
              <a:t>Institute of Transportation Studies</a:t>
            </a:r>
          </a:p>
          <a:p>
            <a:pPr algn="ctr">
              <a:spcAft>
                <a:spcPts val="0"/>
              </a:spcAft>
            </a:pPr>
            <a:endParaRPr lang="en-AU" b="1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en-AU" b="1" dirty="0">
                <a:latin typeface="Arial Narrow" panose="020B0606020202030204" pitchFamily="34" charset="0"/>
                <a:ea typeface="Calibri" panose="020F0502020204030204" pitchFamily="34" charset="0"/>
              </a:rPr>
              <a:t>Vivek Chhanabhai</a:t>
            </a:r>
          </a:p>
          <a:p>
            <a:pPr algn="ctr">
              <a:spcAft>
                <a:spcPts val="0"/>
              </a:spcAft>
            </a:pPr>
            <a:r>
              <a:rPr lang="en-AU" b="1" dirty="0">
                <a:latin typeface="Arial Narrow" panose="020B0606020202030204" pitchFamily="34" charset="0"/>
                <a:ea typeface="Calibri" panose="020F0502020204030204" pitchFamily="34" charset="0"/>
              </a:rPr>
              <a:t>Dr Marilyn </a:t>
            </a:r>
            <a:r>
              <a:rPr lang="en-AU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Johnson</a:t>
            </a:r>
          </a:p>
          <a:p>
            <a:pPr algn="ctr">
              <a:spcAft>
                <a:spcPts val="0"/>
              </a:spcAft>
            </a:pPr>
            <a:r>
              <a:rPr lang="en-AU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Kenn Beer</a:t>
            </a:r>
            <a:r>
              <a:rPr lang="en-AU" dirty="0">
                <a:latin typeface="Arial Narrow" panose="020B0606020202030204" pitchFamily="34" charset="0"/>
                <a:ea typeface="Calibri" panose="020F0502020204030204" pitchFamily="34" charset="0"/>
              </a:rPr>
              <a:t> </a:t>
            </a:r>
            <a:endParaRPr lang="en-AU" dirty="0" smtClean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477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Risk rating models</a:t>
            </a:r>
            <a:endParaRPr 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xmlns="" id="{C11D7C47-2C86-4706-8BDC-70F83E40B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6702" y="1712933"/>
            <a:ext cx="4539338" cy="1752600"/>
          </a:xfrm>
        </p:spPr>
        <p:txBody>
          <a:bodyPr/>
          <a:lstStyle/>
          <a:p>
            <a:pPr lvl="1"/>
            <a:endParaRPr lang="en-AU" sz="2000" dirty="0"/>
          </a:p>
          <a:p>
            <a:pPr lvl="1"/>
            <a:endParaRPr lang="en-AU" sz="500" dirty="0"/>
          </a:p>
          <a:p>
            <a:pPr lvl="1"/>
            <a:r>
              <a:rPr lang="en-AU" sz="2000" dirty="0">
                <a:solidFill>
                  <a:schemeClr val="tx1"/>
                </a:solidFill>
              </a:rPr>
              <a:t>61+ independent variables</a:t>
            </a:r>
          </a:p>
          <a:p>
            <a:pPr lvl="1"/>
            <a:r>
              <a:rPr lang="en-AU" sz="2000" dirty="0">
                <a:solidFill>
                  <a:schemeClr val="tx1"/>
                </a:solidFill>
              </a:rPr>
              <a:t>Star rating approach</a:t>
            </a:r>
          </a:p>
          <a:p>
            <a:pPr lvl="1"/>
            <a:endParaRPr lang="en-AU" dirty="0">
              <a:solidFill>
                <a:schemeClr val="tx1"/>
              </a:solidFill>
            </a:endParaRPr>
          </a:p>
          <a:p>
            <a:r>
              <a:rPr lang="en-AU" sz="2400" dirty="0">
                <a:solidFill>
                  <a:schemeClr val="tx1"/>
                </a:solidFill>
              </a:rPr>
              <a:t>ANRAM</a:t>
            </a:r>
          </a:p>
          <a:p>
            <a:pPr lvl="1"/>
            <a:r>
              <a:rPr lang="en-AU" sz="2000" dirty="0">
                <a:solidFill>
                  <a:schemeClr val="tx1"/>
                </a:solidFill>
              </a:rPr>
              <a:t>Based on </a:t>
            </a:r>
            <a:r>
              <a:rPr lang="en-AU" sz="2000" dirty="0" err="1">
                <a:solidFill>
                  <a:schemeClr val="tx1"/>
                </a:solidFill>
              </a:rPr>
              <a:t>AusRAP</a:t>
            </a:r>
            <a:r>
              <a:rPr lang="en-AU" sz="2000">
                <a:solidFill>
                  <a:schemeClr val="tx1"/>
                </a:solidFill>
              </a:rPr>
              <a:t> factors</a:t>
            </a:r>
            <a:endParaRPr lang="en-AU" sz="2000" dirty="0">
              <a:solidFill>
                <a:schemeClr val="tx1"/>
              </a:solidFill>
            </a:endParaRPr>
          </a:p>
          <a:p>
            <a:pPr lvl="1"/>
            <a:r>
              <a:rPr lang="en-AU" sz="2000" dirty="0">
                <a:solidFill>
                  <a:schemeClr val="tx1"/>
                </a:solidFill>
              </a:rPr>
              <a:t>Factors in crash rates </a:t>
            </a:r>
            <a:br>
              <a:rPr lang="en-AU" sz="2000" dirty="0">
                <a:solidFill>
                  <a:schemeClr val="tx1"/>
                </a:solidFill>
              </a:rPr>
            </a:br>
            <a:r>
              <a:rPr lang="en-AU" sz="2000" dirty="0">
                <a:solidFill>
                  <a:schemeClr val="tx1"/>
                </a:solidFill>
              </a:rPr>
              <a:t>and traffic volume</a:t>
            </a:r>
          </a:p>
          <a:p>
            <a:pPr marL="457200" lvl="1" indent="0">
              <a:buNone/>
            </a:pPr>
            <a:endParaRPr lang="en-AU" sz="2000" dirty="0"/>
          </a:p>
          <a:p>
            <a:pPr lvl="1"/>
            <a:endParaRPr lang="en-AU" dirty="0"/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CAF4F82-2667-4A18-9FC5-A30BB6D3C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767" y="3578475"/>
            <a:ext cx="2874382" cy="21005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BC24D33-F0F2-42FE-836A-0A712AF29E85}"/>
              </a:ext>
            </a:extLst>
          </p:cNvPr>
          <p:cNvSpPr txBox="1"/>
          <p:nvPr/>
        </p:nvSpPr>
        <p:spPr>
          <a:xfrm>
            <a:off x="5443956" y="5640383"/>
            <a:ext cx="3030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/>
              <a:t>Source :ARRB</a:t>
            </a:r>
            <a:endParaRPr 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1270A19-8A6B-4FB4-88BA-01417B2818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767" y="902596"/>
            <a:ext cx="2930694" cy="23854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27B6940-0BD9-4E78-A97A-FF26BAF6F477}"/>
              </a:ext>
            </a:extLst>
          </p:cNvPr>
          <p:cNvSpPr txBox="1"/>
          <p:nvPr/>
        </p:nvSpPr>
        <p:spPr>
          <a:xfrm>
            <a:off x="6390641" y="3270698"/>
            <a:ext cx="233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Source: </a:t>
            </a:r>
            <a:r>
              <a:rPr lang="en-AU" sz="1400" dirty="0" err="1"/>
              <a:t>AusRAP</a:t>
            </a:r>
            <a:r>
              <a:rPr lang="en-AU" sz="1400" dirty="0"/>
              <a:t> Manual</a:t>
            </a:r>
            <a:endParaRPr lang="en-US" sz="1400" dirty="0"/>
          </a:p>
        </p:txBody>
      </p:sp>
      <p:pic>
        <p:nvPicPr>
          <p:cNvPr id="2050" name="Picture 2" descr="https://www.racv.com.au/content/dam/racv/images/public-policy/roadstraffic/cards/AusRAP-logo.jpg">
            <a:extLst>
              <a:ext uri="{FF2B5EF4-FFF2-40B4-BE49-F238E27FC236}">
                <a16:creationId xmlns:a16="http://schemas.microsoft.com/office/drawing/2014/main" xmlns="" id="{FD940158-FCDD-49D8-A106-349061A55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221" y="1591681"/>
            <a:ext cx="2078779" cy="54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7B6940-0BD9-4E78-A97A-FF26BAF6F477}"/>
              </a:ext>
            </a:extLst>
          </p:cNvPr>
          <p:cNvSpPr txBox="1"/>
          <p:nvPr/>
        </p:nvSpPr>
        <p:spPr>
          <a:xfrm>
            <a:off x="5484503" y="5645190"/>
            <a:ext cx="3659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Source: </a:t>
            </a:r>
            <a:r>
              <a:rPr lang="en-AU" sz="1400" dirty="0" err="1" smtClean="0"/>
              <a:t>KiwiRAP</a:t>
            </a:r>
            <a:r>
              <a:rPr lang="en-AU" sz="1400" dirty="0" smtClean="0"/>
              <a:t> Risk Maps 2012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593" y="990186"/>
            <a:ext cx="6327058" cy="46235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543" y="1350419"/>
            <a:ext cx="3209157" cy="94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29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2250" y="1529106"/>
            <a:ext cx="7902298" cy="151012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Based on quality science and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Accepted by State road authorities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Some data already collected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xmlns="" id="{45D4CFAA-C1FE-4CD2-8AEB-7C452D765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Benefits of </a:t>
            </a:r>
            <a:r>
              <a:rPr lang="en-AU" sz="2800" dirty="0" err="1"/>
              <a:t>AusRAP</a:t>
            </a:r>
            <a:r>
              <a:rPr lang="en-AU" sz="2800" dirty="0"/>
              <a:t> and ANRAM</a:t>
            </a:r>
            <a:endParaRPr lang="en-US" sz="2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5DD1C783-FB32-4530-BEEC-C78C868E040F}"/>
              </a:ext>
            </a:extLst>
          </p:cNvPr>
          <p:cNvSpPr txBox="1">
            <a:spLocks/>
          </p:cNvSpPr>
          <p:nvPr/>
        </p:nvSpPr>
        <p:spPr>
          <a:xfrm>
            <a:off x="662552" y="3687924"/>
            <a:ext cx="7902298" cy="1897152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Very data hungry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Not accessible by industry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Can be seen as complicated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Expensive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xmlns="" id="{A0AFA0B1-AC80-4A4B-8A58-AEAA19D7C1F5}"/>
              </a:ext>
            </a:extLst>
          </p:cNvPr>
          <p:cNvSpPr txBox="1">
            <a:spLocks/>
          </p:cNvSpPr>
          <p:nvPr/>
        </p:nvSpPr>
        <p:spPr>
          <a:xfrm>
            <a:off x="602249" y="3119731"/>
            <a:ext cx="8880963" cy="56819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500" b="0" i="0" kern="1200">
                <a:solidFill>
                  <a:schemeClr val="accent3"/>
                </a:solidFill>
                <a:latin typeface="Helvetica Light"/>
                <a:ea typeface="+mj-ea"/>
                <a:cs typeface="Helvetica Light"/>
              </a:defRPr>
            </a:lvl1pPr>
          </a:lstStyle>
          <a:p>
            <a:r>
              <a:rPr lang="en-AU" sz="2800" dirty="0"/>
              <a:t>Challenges associated with </a:t>
            </a:r>
            <a:r>
              <a:rPr lang="en-AU" sz="2800" dirty="0" err="1"/>
              <a:t>AusRAP</a:t>
            </a:r>
            <a:r>
              <a:rPr lang="en-AU" sz="2800" dirty="0"/>
              <a:t> and ANRAM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16256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2250" y="2101428"/>
            <a:ext cx="7902298" cy="389633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The IRR model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Simplified approach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8 independent variables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Verified on New Zealand roads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xmlns="" id="{45D4CFAA-C1FE-4CD2-8AEB-7C452D765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Infrastructure Risk Rating (IRR)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71"/>
            <a:ext cx="9144000" cy="678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02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64" y="992919"/>
            <a:ext cx="6992862" cy="4606886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A69944BB-43EA-4B15-AB2F-3A605204F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02" y="5599805"/>
            <a:ext cx="791892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Scatter plot of IRR score against the </a:t>
            </a:r>
            <a:r>
              <a:rPr kumimoji="0" lang="en-AU" altLang="en-US" sz="11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KiwiRAP</a:t>
            </a:r>
            <a:r>
              <a:rPr kumimoji="0" lang="en-AU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Star rating for New Zealand roads </a:t>
            </a:r>
            <a:r>
              <a:rPr kumimoji="0" lang="en-AU" altLang="en-US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(Tate, 2015)</a:t>
            </a:r>
            <a:endParaRPr kumimoji="0" lang="en-AU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089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01CC922B-E684-4DCB-9243-C13F20500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02" y="5037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pic>
        <p:nvPicPr>
          <p:cNvPr id="3073" name="Picture 1">
            <a:extLst>
              <a:ext uri="{FF2B5EF4-FFF2-40B4-BE49-F238E27FC236}">
                <a16:creationId xmlns:a16="http://schemas.microsoft.com/office/drawing/2014/main" xmlns="" id="{0CDED5D0-B261-4490-92BC-E2B19895D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29" y="960913"/>
            <a:ext cx="7394198" cy="460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A69944BB-43EA-4B15-AB2F-3A605204F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02" y="5599805"/>
            <a:ext cx="791892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Scatter plot of IRR score against the Injury Crash Rate indicates good correlation on New Zealand roads (Tate, 2015)</a:t>
            </a:r>
            <a:endParaRPr kumimoji="0" lang="en-AU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014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58595B"/>
      </a:dk2>
      <a:lt2>
        <a:srgbClr val="EEECE1"/>
      </a:lt2>
      <a:accent1>
        <a:srgbClr val="58595B"/>
      </a:accent1>
      <a:accent2>
        <a:srgbClr val="929497"/>
      </a:accent2>
      <a:accent3>
        <a:srgbClr val="2DAA91"/>
      </a:accent3>
      <a:accent4>
        <a:srgbClr val="929497"/>
      </a:accent4>
      <a:accent5>
        <a:srgbClr val="4BACC6"/>
      </a:accent5>
      <a:accent6>
        <a:srgbClr val="F79646"/>
      </a:accent6>
      <a:hlink>
        <a:srgbClr val="3CB0FF"/>
      </a:hlink>
      <a:folHlink>
        <a:srgbClr val="AC2624"/>
      </a:folHlink>
    </a:clrScheme>
    <a:fontScheme name="Ver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Relationship Id="rId2" Type="http://schemas.microsoft.com/office/2011/relationships/webextension" Target="webextension2.xml"/></Relationships>
</file>

<file path=ppt/webextensions/taskpanes.xml><?xml version="1.0" encoding="utf-8"?>
<wetp:taskpanes xmlns:wetp="http://schemas.microsoft.com/office/webextensions/taskpanes/2010/11">
  <wetp:taskpane dockstate="right" visibility="0" width="875" row="2">
    <wetp:webextensionref xmlns:r="http://schemas.openxmlformats.org/officeDocument/2006/relationships" r:id="rId1"/>
  </wetp:taskpane>
  <wetp:taskpane dockstate="right" visibility="0" width="875" row="4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DCC4197B-CBFE-48E8-8CDF-F4F8B6498CA8}">
  <we:reference id="wa104038830" version="1.0.0.3" store="en-AU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1625C184-E205-40B4-AD13-E8F9BB0A2B2C}">
  <we:reference id="wa104178141" version="3.1.2.16" store="en-AU" storeType="OMEX"/>
  <we:alternateReferences>
    <we:reference id="WA104178141" version="3.1.2.16" store="WA10417814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3595</TotalTime>
  <Words>419</Words>
  <Application>Microsoft Macintosh PowerPoint</Application>
  <PresentationFormat>On-screen Show (4:3)</PresentationFormat>
  <Paragraphs>96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Calibrating Infrastructure Risk Rating (IRR) for Victorian roads</vt:lpstr>
      <vt:lpstr>Acknowledgements</vt:lpstr>
      <vt:lpstr>Risk rating models</vt:lpstr>
      <vt:lpstr>PowerPoint Presentation</vt:lpstr>
      <vt:lpstr>Benefits of AusRAP and ANRAM</vt:lpstr>
      <vt:lpstr>Infrastructure Risk Rating (IRR)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</vt:lpstr>
      <vt:lpstr>PowerPoint Presentation</vt:lpstr>
      <vt:lpstr>Method - Computing of the IRR score</vt:lpstr>
      <vt:lpstr>Method – Crash Rates</vt:lpstr>
      <vt:lpstr>Results </vt:lpstr>
      <vt:lpstr>Results</vt:lpstr>
    </vt:vector>
  </TitlesOfParts>
  <Company>Adcore Creative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Eval</dc:creator>
  <cp:lastModifiedBy>Martina</cp:lastModifiedBy>
  <cp:revision>88</cp:revision>
  <dcterms:created xsi:type="dcterms:W3CDTF">2015-01-29T04:41:24Z</dcterms:created>
  <dcterms:modified xsi:type="dcterms:W3CDTF">2017-12-05T00:52:27Z</dcterms:modified>
</cp:coreProperties>
</file>